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8288000" cy="10287000"/>
  <p:notesSz cx="6858000" cy="9144000"/>
  <p:embeddedFontLst>
    <p:embeddedFont>
      <p:font typeface="Sarabun" panose="020B0604020202020204" charset="-34"/>
      <p:regular r:id="rId29"/>
    </p:embeddedFont>
    <p:embeddedFont>
      <p:font typeface="Sarabun Bold" panose="020B0604020202020204" charset="-34"/>
      <p:regular r:id="rId30"/>
    </p:embeddedFont>
    <p:embeddedFont>
      <p:font typeface="Sarabun Thin" panose="020B0604020202020204" charset="-34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77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01.10.2025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hyperlink" Target="https://docs.unsloth.ai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19050" y="0"/>
            <a:ext cx="18324238" cy="10287000"/>
            <a:chOff x="0" y="0"/>
            <a:chExt cx="24432318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432261" cy="13716000"/>
            </a:xfrm>
            <a:custGeom>
              <a:avLst/>
              <a:gdLst/>
              <a:ahLst/>
              <a:cxnLst/>
              <a:rect l="l" t="t" r="r" b="b"/>
              <a:pathLst>
                <a:path w="24432261" h="13716000">
                  <a:moveTo>
                    <a:pt x="0" y="0"/>
                  </a:moveTo>
                  <a:lnTo>
                    <a:pt x="24432261" y="0"/>
                  </a:lnTo>
                  <a:lnTo>
                    <a:pt x="24432261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431" t="-2185" r="-139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400300" y="6858000"/>
            <a:ext cx="342900" cy="342900"/>
            <a:chOff x="0" y="0"/>
            <a:chExt cx="457200" cy="4572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>
                  <a:moveTo>
                    <a:pt x="0" y="228600"/>
                  </a:moveTo>
                  <a:cubicBezTo>
                    <a:pt x="0" y="102362"/>
                    <a:pt x="102362" y="0"/>
                    <a:pt x="228600" y="0"/>
                  </a:cubicBezTo>
                  <a:cubicBezTo>
                    <a:pt x="354838" y="0"/>
                    <a:pt x="457200" y="102362"/>
                    <a:pt x="457200" y="228600"/>
                  </a:cubicBezTo>
                  <a:cubicBezTo>
                    <a:pt x="457200" y="354838"/>
                    <a:pt x="354838" y="457200"/>
                    <a:pt x="228600" y="457200"/>
                  </a:cubicBezTo>
                  <a:cubicBezTo>
                    <a:pt x="102362" y="457200"/>
                    <a:pt x="0" y="354838"/>
                    <a:pt x="0" y="22860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9525" y="0"/>
            <a:ext cx="18324238" cy="10287000"/>
            <a:chOff x="0" y="0"/>
            <a:chExt cx="24432318" cy="13716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432261" cy="13716000"/>
            </a:xfrm>
            <a:custGeom>
              <a:avLst/>
              <a:gdLst/>
              <a:ahLst/>
              <a:cxnLst/>
              <a:rect l="l" t="t" r="r" b="b"/>
              <a:pathLst>
                <a:path w="24432261" h="13716000">
                  <a:moveTo>
                    <a:pt x="0" y="0"/>
                  </a:moveTo>
                  <a:lnTo>
                    <a:pt x="24432261" y="0"/>
                  </a:lnTo>
                  <a:lnTo>
                    <a:pt x="24432261" y="13716000"/>
                  </a:lnTo>
                  <a:lnTo>
                    <a:pt x="0" y="13716000"/>
                  </a:lnTo>
                  <a:close/>
                </a:path>
              </a:pathLst>
            </a:custGeom>
            <a:gradFill rotWithShape="1">
              <a:gsLst>
                <a:gs pos="0">
                  <a:srgbClr val="FEFEFE">
                    <a:alpha val="0"/>
                  </a:srgbClr>
                </a:gs>
                <a:gs pos="40000">
                  <a:srgbClr val="DE8792">
                    <a:alpha val="53000"/>
                  </a:srgbClr>
                </a:gs>
                <a:gs pos="67000">
                  <a:srgbClr val="FF0000">
                    <a:alpha val="91000"/>
                  </a:srgbClr>
                </a:gs>
                <a:gs pos="100000">
                  <a:srgbClr val="F2F2F2">
                    <a:alpha val="0"/>
                  </a:srgbClr>
                </a:gs>
              </a:gsLst>
              <a:lin ang="5100000"/>
            </a:gra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6743807" y="9662896"/>
            <a:ext cx="169545" cy="274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22">
                <a:solidFill>
                  <a:srgbClr val="888A96"/>
                </a:solidFill>
                <a:latin typeface="Sarabun"/>
                <a:ea typeface="Sarabun"/>
                <a:cs typeface="Sarabun"/>
                <a:sym typeface="Sarabun"/>
              </a:rPr>
              <a:t>1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-202120" y="0"/>
            <a:ext cx="15980472" cy="1431278"/>
            <a:chOff x="0" y="0"/>
            <a:chExt cx="22707600" cy="203378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707600" cy="2033788"/>
            </a:xfrm>
            <a:custGeom>
              <a:avLst/>
              <a:gdLst/>
              <a:ahLst/>
              <a:cxnLst/>
              <a:rect l="l" t="t" r="r" b="b"/>
              <a:pathLst>
                <a:path w="22707600" h="2033788">
                  <a:moveTo>
                    <a:pt x="0" y="0"/>
                  </a:moveTo>
                  <a:lnTo>
                    <a:pt x="22707600" y="0"/>
                  </a:lnTo>
                  <a:lnTo>
                    <a:pt x="22707600" y="2033788"/>
                  </a:lnTo>
                  <a:lnTo>
                    <a:pt x="0" y="2033788"/>
                  </a:lnTo>
                  <a:close/>
                </a:path>
              </a:pathLst>
            </a:custGeom>
            <a:solidFill>
              <a:srgbClr val="767171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246997" y="123708"/>
            <a:ext cx="16496810" cy="1183862"/>
            <a:chOff x="0" y="0"/>
            <a:chExt cx="13933168" cy="99988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933168" cy="999887"/>
            </a:xfrm>
            <a:custGeom>
              <a:avLst/>
              <a:gdLst/>
              <a:ahLst/>
              <a:cxnLst/>
              <a:rect l="l" t="t" r="r" b="b"/>
              <a:pathLst>
                <a:path w="13933168" h="999887">
                  <a:moveTo>
                    <a:pt x="0" y="0"/>
                  </a:moveTo>
                  <a:lnTo>
                    <a:pt x="13933168" y="0"/>
                  </a:lnTo>
                  <a:lnTo>
                    <a:pt x="13933168" y="999887"/>
                  </a:lnTo>
                  <a:lnTo>
                    <a:pt x="0" y="9998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3933168" cy="100941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040"/>
                </a:lnSpc>
              </a:pPr>
              <a:r>
                <a:rPr lang="en-US" sz="4200" b="1" spc="-96" dirty="0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Trung </a:t>
              </a:r>
              <a:r>
                <a:rPr lang="en-US" sz="4200" b="1" spc="-96" dirty="0" err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tâm</a:t>
              </a:r>
              <a:r>
                <a:rPr lang="en-US" sz="4200" b="1" spc="-96" dirty="0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 </a:t>
              </a:r>
              <a:r>
                <a:rPr lang="en-US" sz="4200" b="1" spc="-96" dirty="0" err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Nền</a:t>
              </a:r>
              <a:r>
                <a:rPr lang="en-US" sz="4200" b="1" spc="-96" dirty="0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 </a:t>
              </a:r>
              <a:r>
                <a:rPr lang="en-US" sz="4200" b="1" spc="-96" dirty="0" err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tảng</a:t>
              </a:r>
              <a:r>
                <a:rPr lang="en-US" sz="4200" b="1" spc="-96" dirty="0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 </a:t>
              </a:r>
              <a:r>
                <a:rPr lang="en-US" sz="4200" b="1" spc="-96" dirty="0" err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công</a:t>
              </a:r>
              <a:r>
                <a:rPr lang="en-US" sz="4200" b="1" spc="-96" dirty="0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 </a:t>
              </a:r>
              <a:r>
                <a:rPr lang="en-US" sz="4200" b="1" spc="-96" dirty="0" err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nghệ</a:t>
              </a:r>
              <a:r>
                <a:rPr lang="en-US" sz="4200" b="1" spc="-96" dirty="0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 &amp; </a:t>
              </a:r>
              <a:r>
                <a:rPr lang="en-US" sz="4200" b="1" spc="-96" dirty="0" err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Chuyển</a:t>
              </a:r>
              <a:r>
                <a:rPr lang="en-US" sz="4200" b="1" spc="-96" dirty="0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 </a:t>
              </a:r>
              <a:r>
                <a:rPr lang="en-US" sz="4200" b="1" spc="-96" dirty="0" err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đổi</a:t>
              </a:r>
              <a:r>
                <a:rPr lang="en-US" sz="4200" b="1" spc="-96" dirty="0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 </a:t>
              </a:r>
              <a:r>
                <a:rPr lang="en-US" sz="4200" b="1" spc="-96" dirty="0" err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số</a:t>
              </a:r>
              <a:r>
                <a:rPr lang="en-US" sz="4200" b="1" spc="-96" dirty="0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 - Viettel Networks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4769007" y="3713525"/>
            <a:ext cx="12833319" cy="3657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b="1" spc="-24" dirty="0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BÁO CÁO ĐỀ TÀI </a:t>
            </a:r>
          </a:p>
          <a:p>
            <a:pPr algn="l">
              <a:lnSpc>
                <a:spcPts val="7200"/>
              </a:lnSpc>
            </a:pPr>
            <a:r>
              <a:rPr lang="en-US" sz="6000" spc="-25" dirty="0" err="1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Ứng</a:t>
            </a:r>
            <a:r>
              <a:rPr lang="en-US" sz="6000" spc="-25" dirty="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6000" spc="-25" dirty="0" err="1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dụng</a:t>
            </a:r>
            <a:r>
              <a:rPr lang="en-US" sz="6000" spc="-25" dirty="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6000" spc="-25" dirty="0" err="1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giải</a:t>
            </a:r>
            <a:r>
              <a:rPr lang="en-US" sz="6000" spc="-25" dirty="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6000" spc="-25" dirty="0" err="1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thuật</a:t>
            </a:r>
            <a:r>
              <a:rPr lang="en-US" sz="6000" spc="-25" dirty="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Reinforcement learning </a:t>
            </a:r>
            <a:r>
              <a:rPr lang="en-US" sz="6000" spc="-25" dirty="0" err="1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trong</a:t>
            </a:r>
            <a:r>
              <a:rPr lang="en-US" sz="6000" spc="-25" dirty="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6000" spc="-25" dirty="0" err="1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nhận</a:t>
            </a:r>
            <a:r>
              <a:rPr lang="en-US" sz="6000" spc="-25" dirty="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6000" spc="-25" dirty="0" err="1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diện</a:t>
            </a:r>
            <a:r>
              <a:rPr lang="en-US" sz="6000" spc="-25" dirty="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6000" spc="-25" dirty="0" err="1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và</a:t>
            </a:r>
            <a:r>
              <a:rPr lang="en-US" sz="6000" spc="-25" dirty="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6000" spc="-25" dirty="0" err="1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bảo</a:t>
            </a:r>
            <a:r>
              <a:rPr lang="en-US" sz="6000" spc="-25" dirty="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6000" spc="-25" dirty="0" err="1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dưỡng</a:t>
            </a:r>
            <a:r>
              <a:rPr lang="en-US" sz="6000" spc="-25" dirty="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6000" spc="-25" dirty="0" err="1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các</a:t>
            </a:r>
            <a:r>
              <a:rPr lang="en-US" sz="6000" spc="-25" dirty="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6000" spc="-25" dirty="0" err="1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đối</a:t>
            </a:r>
            <a:r>
              <a:rPr lang="en-US" sz="6000" spc="-25" dirty="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6000" spc="-25" dirty="0" err="1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tượng</a:t>
            </a:r>
            <a:r>
              <a:rPr lang="en-US" sz="6000" spc="-25" dirty="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6000" spc="-25" dirty="0" err="1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nhà</a:t>
            </a:r>
            <a:r>
              <a:rPr lang="en-US" sz="6000" spc="-25" dirty="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6000" spc="-25" dirty="0" err="1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trạm</a:t>
            </a:r>
            <a:r>
              <a:rPr lang="en-US" sz="6000" spc="-25" dirty="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qua </a:t>
            </a:r>
            <a:r>
              <a:rPr lang="en-US" sz="6000" spc="-25" dirty="0" err="1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hình</a:t>
            </a:r>
            <a:r>
              <a:rPr lang="en-US" sz="6000" spc="-25" dirty="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6000" spc="-25" dirty="0" err="1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ảnh</a:t>
            </a:r>
            <a:endParaRPr lang="en-US" sz="6000" spc="-25" dirty="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4555509" y="8439150"/>
            <a:ext cx="3829807" cy="1738400"/>
            <a:chOff x="0" y="0"/>
            <a:chExt cx="3135876" cy="1423416"/>
          </a:xfrm>
        </p:grpSpPr>
        <p:sp>
          <p:nvSpPr>
            <p:cNvPr id="16" name="Freeform 16" descr="Graphical user interface  Description automatically generated with low confidence"/>
            <p:cNvSpPr/>
            <p:nvPr/>
          </p:nvSpPr>
          <p:spPr>
            <a:xfrm>
              <a:off x="0" y="0"/>
              <a:ext cx="3135884" cy="1423416"/>
            </a:xfrm>
            <a:custGeom>
              <a:avLst/>
              <a:gdLst/>
              <a:ahLst/>
              <a:cxnLst/>
              <a:rect l="l" t="t" r="r" b="b"/>
              <a:pathLst>
                <a:path w="3135884" h="1423416">
                  <a:moveTo>
                    <a:pt x="0" y="0"/>
                  </a:moveTo>
                  <a:lnTo>
                    <a:pt x="3135884" y="0"/>
                  </a:lnTo>
                  <a:lnTo>
                    <a:pt x="3135884" y="1423416"/>
                  </a:lnTo>
                  <a:lnTo>
                    <a:pt x="0" y="14234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-336815" y="4946730"/>
            <a:ext cx="5360948" cy="5360948"/>
            <a:chOff x="0" y="0"/>
            <a:chExt cx="7147930" cy="7147930"/>
          </a:xfrm>
        </p:grpSpPr>
        <p:sp>
          <p:nvSpPr>
            <p:cNvPr id="18" name="Freeform 18" descr="Ai Robot Digital Machines PNG Images | PNG Free Download - Pikbest"/>
            <p:cNvSpPr/>
            <p:nvPr/>
          </p:nvSpPr>
          <p:spPr>
            <a:xfrm flipH="1">
              <a:off x="0" y="0"/>
              <a:ext cx="7147941" cy="7147941"/>
            </a:xfrm>
            <a:custGeom>
              <a:avLst/>
              <a:gdLst/>
              <a:ahLst/>
              <a:cxnLst/>
              <a:rect l="l" t="t" r="r" b="b"/>
              <a:pathLst>
                <a:path w="7147941" h="7147941">
                  <a:moveTo>
                    <a:pt x="7147941" y="0"/>
                  </a:moveTo>
                  <a:lnTo>
                    <a:pt x="0" y="0"/>
                  </a:lnTo>
                  <a:lnTo>
                    <a:pt x="0" y="7147941"/>
                  </a:lnTo>
                  <a:lnTo>
                    <a:pt x="7147941" y="7147941"/>
                  </a:lnTo>
                  <a:lnTo>
                    <a:pt x="7147941" y="0"/>
                  </a:lnTo>
                  <a:close/>
                </a:path>
              </a:pathLst>
            </a:custGeom>
            <a:blipFill>
              <a:blip r:embed="rId5">
                <a:alphaModFix amt="70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035204" y="9811013"/>
            <a:ext cx="3733803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-22">
                <a:solidFill>
                  <a:srgbClr val="000000"/>
                </a:solidFill>
                <a:latin typeface="Sarabun Thin"/>
                <a:ea typeface="Sarabun Thin"/>
                <a:cs typeface="Sarabun Thin"/>
                <a:sym typeface="Sarabun Thin"/>
              </a:rPr>
              <a:t>HÀ NỘI T8/2025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6134352" y="9635640"/>
            <a:ext cx="1875781" cy="398603"/>
            <a:chOff x="0" y="0"/>
            <a:chExt cx="2501042" cy="5314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01011" cy="531495"/>
            </a:xfrm>
            <a:custGeom>
              <a:avLst/>
              <a:gdLst/>
              <a:ahLst/>
              <a:cxnLst/>
              <a:rect l="l" t="t" r="r" b="b"/>
              <a:pathLst>
                <a:path w="2501011" h="531495">
                  <a:moveTo>
                    <a:pt x="0" y="0"/>
                  </a:moveTo>
                  <a:lnTo>
                    <a:pt x="2501011" y="0"/>
                  </a:lnTo>
                  <a:lnTo>
                    <a:pt x="2501011" y="531495"/>
                  </a:lnTo>
                  <a:lnTo>
                    <a:pt x="0" y="531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48" b="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958660" y="1232891"/>
            <a:ext cx="5118531" cy="216209"/>
            <a:chOff x="0" y="0"/>
            <a:chExt cx="2164702" cy="914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64715" cy="91440"/>
            </a:xfrm>
            <a:custGeom>
              <a:avLst/>
              <a:gdLst/>
              <a:ahLst/>
              <a:cxnLst/>
              <a:rect l="l" t="t" r="r" b="b"/>
              <a:pathLst>
                <a:path w="2164715" h="91440">
                  <a:moveTo>
                    <a:pt x="0" y="0"/>
                  </a:moveTo>
                  <a:lnTo>
                    <a:pt x="2164715" y="0"/>
                  </a:lnTo>
                  <a:lnTo>
                    <a:pt x="2164715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E6394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-5423405">
            <a:off x="1334539" y="-336141"/>
            <a:ext cx="680669" cy="1871190"/>
            <a:chOff x="0" y="0"/>
            <a:chExt cx="907558" cy="24949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7542" cy="2494915"/>
            </a:xfrm>
            <a:custGeom>
              <a:avLst/>
              <a:gdLst/>
              <a:ahLst/>
              <a:cxnLst/>
              <a:rect l="l" t="t" r="r" b="b"/>
              <a:pathLst>
                <a:path w="907542" h="2494915">
                  <a:moveTo>
                    <a:pt x="0" y="0"/>
                  </a:moveTo>
                  <a:lnTo>
                    <a:pt x="907542" y="0"/>
                  </a:lnTo>
                  <a:lnTo>
                    <a:pt x="907542" y="2494915"/>
                  </a:lnTo>
                  <a:lnTo>
                    <a:pt x="0" y="2494915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49803"/>
                  </a:srgbClr>
                </a:gs>
                <a:gs pos="100000">
                  <a:srgbClr val="F2F2F2">
                    <a:alpha val="100000"/>
                  </a:srgbClr>
                </a:gs>
              </a:gsLst>
              <a:lin ang="16223405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 rot="-23405">
            <a:off x="571804" y="433637"/>
            <a:ext cx="1867610" cy="1009117"/>
            <a:chOff x="0" y="0"/>
            <a:chExt cx="2490146" cy="134548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90089" cy="1345484"/>
            </a:xfrm>
            <a:custGeom>
              <a:avLst/>
              <a:gdLst/>
              <a:ahLst/>
              <a:cxnLst/>
              <a:rect l="l" t="t" r="r" b="b"/>
              <a:pathLst>
                <a:path w="2490089" h="1345484">
                  <a:moveTo>
                    <a:pt x="0" y="0"/>
                  </a:moveTo>
                  <a:lnTo>
                    <a:pt x="2490089" y="0"/>
                  </a:lnTo>
                  <a:lnTo>
                    <a:pt x="2490089" y="1345484"/>
                  </a:lnTo>
                  <a:lnTo>
                    <a:pt x="0" y="1345484"/>
                  </a:lnTo>
                </a:path>
              </a:pathLst>
            </a:custGeom>
            <a:gradFill rotWithShape="1">
              <a:gsLst>
                <a:gs pos="0">
                  <a:srgbClr val="E83846">
                    <a:alpha val="100000"/>
                  </a:srgbClr>
                </a:gs>
                <a:gs pos="100000">
                  <a:srgbClr val="EE0033">
                    <a:alpha val="100000"/>
                  </a:srgbClr>
                </a:gs>
              </a:gsLst>
              <a:lin ang="10823405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2490146" cy="13454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 b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2.1</a:t>
              </a:r>
            </a:p>
          </p:txBody>
        </p:sp>
      </p:grpSp>
      <p:sp>
        <p:nvSpPr>
          <p:cNvPr id="11" name="Freeform 11"/>
          <p:cNvSpPr/>
          <p:nvPr/>
        </p:nvSpPr>
        <p:spPr>
          <a:xfrm>
            <a:off x="3970798" y="3841040"/>
            <a:ext cx="11034042" cy="6193202"/>
          </a:xfrm>
          <a:custGeom>
            <a:avLst/>
            <a:gdLst/>
            <a:ahLst/>
            <a:cxnLst/>
            <a:rect l="l" t="t" r="r" b="b"/>
            <a:pathLst>
              <a:path w="11034042" h="6193202">
                <a:moveTo>
                  <a:pt x="0" y="0"/>
                </a:moveTo>
                <a:lnTo>
                  <a:pt x="11034043" y="0"/>
                </a:lnTo>
                <a:lnTo>
                  <a:pt x="11034043" y="6193202"/>
                </a:lnTo>
                <a:lnTo>
                  <a:pt x="0" y="61932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2958660" y="381000"/>
            <a:ext cx="14111794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Benchmark mô hình Qwen2.5VL 7B trên các tập dữ liệu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1649125"/>
            <a:ext cx="15852909" cy="685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1769" lvl="1" indent="-485885" algn="l">
              <a:lnSpc>
                <a:spcPts val="5401"/>
              </a:lnSpc>
              <a:buFont typeface="Arial"/>
              <a:buChar char="•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Task VQA: bộ dữ liệu góc xoay của tủ điện (Cabinet_angle)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2535105"/>
            <a:ext cx="13073015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511301" lvl="2" indent="-503767" algn="l">
              <a:lnSpc>
                <a:spcPts val="4200"/>
              </a:lnSpc>
              <a:buFont typeface="Arial"/>
              <a:buChar char="⚬"/>
            </a:pPr>
            <a:r>
              <a:rPr lang="en-US" sz="35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C (90 độ) chỉ có 16 mẫu, model không thể đoán được. </a:t>
            </a:r>
          </a:p>
          <a:p>
            <a:pPr marL="1511301" lvl="2" indent="-503767" algn="l">
              <a:lnSpc>
                <a:spcPts val="4200"/>
              </a:lnSpc>
              <a:buFont typeface="Arial"/>
              <a:buChar char="⚬"/>
            </a:pPr>
            <a:r>
              <a:rPr lang="en-US" sz="35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D (270 độ)  model nhận biết được góc 270 độ.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6134352" y="9635640"/>
            <a:ext cx="1875781" cy="398603"/>
            <a:chOff x="0" y="0"/>
            <a:chExt cx="2501042" cy="5314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01011" cy="531495"/>
            </a:xfrm>
            <a:custGeom>
              <a:avLst/>
              <a:gdLst/>
              <a:ahLst/>
              <a:cxnLst/>
              <a:rect l="l" t="t" r="r" b="b"/>
              <a:pathLst>
                <a:path w="2501011" h="531495">
                  <a:moveTo>
                    <a:pt x="0" y="0"/>
                  </a:moveTo>
                  <a:lnTo>
                    <a:pt x="2501011" y="0"/>
                  </a:lnTo>
                  <a:lnTo>
                    <a:pt x="2501011" y="531495"/>
                  </a:lnTo>
                  <a:lnTo>
                    <a:pt x="0" y="531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48" b="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958660" y="1232891"/>
            <a:ext cx="5118531" cy="216209"/>
            <a:chOff x="0" y="0"/>
            <a:chExt cx="2164702" cy="914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64715" cy="91440"/>
            </a:xfrm>
            <a:custGeom>
              <a:avLst/>
              <a:gdLst/>
              <a:ahLst/>
              <a:cxnLst/>
              <a:rect l="l" t="t" r="r" b="b"/>
              <a:pathLst>
                <a:path w="2164715" h="91440">
                  <a:moveTo>
                    <a:pt x="0" y="0"/>
                  </a:moveTo>
                  <a:lnTo>
                    <a:pt x="2164715" y="0"/>
                  </a:lnTo>
                  <a:lnTo>
                    <a:pt x="2164715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E6394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-5423405">
            <a:off x="1334539" y="-336141"/>
            <a:ext cx="680669" cy="1871190"/>
            <a:chOff x="0" y="0"/>
            <a:chExt cx="907558" cy="24949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7542" cy="2494915"/>
            </a:xfrm>
            <a:custGeom>
              <a:avLst/>
              <a:gdLst/>
              <a:ahLst/>
              <a:cxnLst/>
              <a:rect l="l" t="t" r="r" b="b"/>
              <a:pathLst>
                <a:path w="907542" h="2494915">
                  <a:moveTo>
                    <a:pt x="0" y="0"/>
                  </a:moveTo>
                  <a:lnTo>
                    <a:pt x="907542" y="0"/>
                  </a:lnTo>
                  <a:lnTo>
                    <a:pt x="907542" y="2494915"/>
                  </a:lnTo>
                  <a:lnTo>
                    <a:pt x="0" y="2494915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49803"/>
                  </a:srgbClr>
                </a:gs>
                <a:gs pos="100000">
                  <a:srgbClr val="F2F2F2">
                    <a:alpha val="100000"/>
                  </a:srgbClr>
                </a:gs>
              </a:gsLst>
              <a:lin ang="16223405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 rot="-23405">
            <a:off x="571804" y="433637"/>
            <a:ext cx="1867610" cy="1009117"/>
            <a:chOff x="0" y="0"/>
            <a:chExt cx="2490146" cy="134548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90089" cy="1345484"/>
            </a:xfrm>
            <a:custGeom>
              <a:avLst/>
              <a:gdLst/>
              <a:ahLst/>
              <a:cxnLst/>
              <a:rect l="l" t="t" r="r" b="b"/>
              <a:pathLst>
                <a:path w="2490089" h="1345484">
                  <a:moveTo>
                    <a:pt x="0" y="0"/>
                  </a:moveTo>
                  <a:lnTo>
                    <a:pt x="2490089" y="0"/>
                  </a:lnTo>
                  <a:lnTo>
                    <a:pt x="2490089" y="1345484"/>
                  </a:lnTo>
                  <a:lnTo>
                    <a:pt x="0" y="1345484"/>
                  </a:lnTo>
                </a:path>
              </a:pathLst>
            </a:custGeom>
            <a:gradFill rotWithShape="1">
              <a:gsLst>
                <a:gs pos="0">
                  <a:srgbClr val="E83846">
                    <a:alpha val="100000"/>
                  </a:srgbClr>
                </a:gs>
                <a:gs pos="100000">
                  <a:srgbClr val="EE0033">
                    <a:alpha val="100000"/>
                  </a:srgbClr>
                </a:gs>
              </a:gsLst>
              <a:lin ang="10823405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2490146" cy="13454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 b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2.1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958660" y="381000"/>
            <a:ext cx="14111794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Benchmark mô hình Qwen2.5VL 7B trên các tập dữ liệu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19335" y="2034474"/>
            <a:ext cx="15852909" cy="3429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1769" lvl="1" indent="-485885" algn="l">
              <a:lnSpc>
                <a:spcPts val="5401"/>
              </a:lnSpc>
              <a:buFont typeface="Arial"/>
              <a:buChar char="•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Số lượng sample: 286</a:t>
            </a:r>
          </a:p>
          <a:p>
            <a:pPr marL="971769" lvl="1" indent="-485885" algn="l">
              <a:lnSpc>
                <a:spcPts val="5401"/>
              </a:lnSpc>
              <a:buFont typeface="Arial"/>
              <a:buChar char="•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Metric đánh giá: </a:t>
            </a:r>
          </a:p>
          <a:p>
            <a:pPr marL="1943539" lvl="2" indent="-647846" algn="l">
              <a:lnSpc>
                <a:spcPts val="5401"/>
              </a:lnSpc>
              <a:buFont typeface="Arial"/>
              <a:buChar char="⚬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Exact match: 0.2517</a:t>
            </a:r>
          </a:p>
          <a:p>
            <a:pPr marL="1943539" lvl="2" indent="-647846" algn="l">
              <a:lnSpc>
                <a:spcPts val="5401"/>
              </a:lnSpc>
              <a:buFont typeface="Arial"/>
              <a:buChar char="⚬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Exact match by token: 0.27</a:t>
            </a:r>
          </a:p>
          <a:p>
            <a:pPr marL="1943539" lvl="2" indent="-647846" algn="l">
              <a:lnSpc>
                <a:spcPts val="5401"/>
              </a:lnSpc>
              <a:buFont typeface="Arial"/>
              <a:buChar char="⚬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Average edit distance: 7.73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6134352" y="9635640"/>
            <a:ext cx="1875781" cy="398603"/>
            <a:chOff x="0" y="0"/>
            <a:chExt cx="2501042" cy="5314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01011" cy="531495"/>
            </a:xfrm>
            <a:custGeom>
              <a:avLst/>
              <a:gdLst/>
              <a:ahLst/>
              <a:cxnLst/>
              <a:rect l="l" t="t" r="r" b="b"/>
              <a:pathLst>
                <a:path w="2501011" h="531495">
                  <a:moveTo>
                    <a:pt x="0" y="0"/>
                  </a:moveTo>
                  <a:lnTo>
                    <a:pt x="2501011" y="0"/>
                  </a:lnTo>
                  <a:lnTo>
                    <a:pt x="2501011" y="531495"/>
                  </a:lnTo>
                  <a:lnTo>
                    <a:pt x="0" y="531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48" b="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958660" y="1232891"/>
            <a:ext cx="5118531" cy="216209"/>
            <a:chOff x="0" y="0"/>
            <a:chExt cx="2164702" cy="914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64715" cy="91440"/>
            </a:xfrm>
            <a:custGeom>
              <a:avLst/>
              <a:gdLst/>
              <a:ahLst/>
              <a:cxnLst/>
              <a:rect l="l" t="t" r="r" b="b"/>
              <a:pathLst>
                <a:path w="2164715" h="91440">
                  <a:moveTo>
                    <a:pt x="0" y="0"/>
                  </a:moveTo>
                  <a:lnTo>
                    <a:pt x="2164715" y="0"/>
                  </a:lnTo>
                  <a:lnTo>
                    <a:pt x="2164715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E6394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-5423405">
            <a:off x="1334539" y="-336141"/>
            <a:ext cx="680669" cy="1871190"/>
            <a:chOff x="0" y="0"/>
            <a:chExt cx="907558" cy="24949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7542" cy="2494915"/>
            </a:xfrm>
            <a:custGeom>
              <a:avLst/>
              <a:gdLst/>
              <a:ahLst/>
              <a:cxnLst/>
              <a:rect l="l" t="t" r="r" b="b"/>
              <a:pathLst>
                <a:path w="907542" h="2494915">
                  <a:moveTo>
                    <a:pt x="0" y="0"/>
                  </a:moveTo>
                  <a:lnTo>
                    <a:pt x="907542" y="0"/>
                  </a:lnTo>
                  <a:lnTo>
                    <a:pt x="907542" y="2494915"/>
                  </a:lnTo>
                  <a:lnTo>
                    <a:pt x="0" y="2494915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49803"/>
                  </a:srgbClr>
                </a:gs>
                <a:gs pos="100000">
                  <a:srgbClr val="F2F2F2">
                    <a:alpha val="100000"/>
                  </a:srgbClr>
                </a:gs>
              </a:gsLst>
              <a:lin ang="16223405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 rot="-23405">
            <a:off x="571804" y="433637"/>
            <a:ext cx="1867610" cy="1009117"/>
            <a:chOff x="0" y="0"/>
            <a:chExt cx="2490146" cy="134548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90089" cy="1345484"/>
            </a:xfrm>
            <a:custGeom>
              <a:avLst/>
              <a:gdLst/>
              <a:ahLst/>
              <a:cxnLst/>
              <a:rect l="l" t="t" r="r" b="b"/>
              <a:pathLst>
                <a:path w="2490089" h="1345484">
                  <a:moveTo>
                    <a:pt x="0" y="0"/>
                  </a:moveTo>
                  <a:lnTo>
                    <a:pt x="2490089" y="0"/>
                  </a:lnTo>
                  <a:lnTo>
                    <a:pt x="2490089" y="1345484"/>
                  </a:lnTo>
                  <a:lnTo>
                    <a:pt x="0" y="1345484"/>
                  </a:lnTo>
                </a:path>
              </a:pathLst>
            </a:custGeom>
            <a:gradFill rotWithShape="1">
              <a:gsLst>
                <a:gs pos="0">
                  <a:srgbClr val="E83846">
                    <a:alpha val="100000"/>
                  </a:srgbClr>
                </a:gs>
                <a:gs pos="100000">
                  <a:srgbClr val="EE0033">
                    <a:alpha val="100000"/>
                  </a:srgbClr>
                </a:gs>
              </a:gsLst>
              <a:lin ang="10823405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2490146" cy="13454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 b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2.1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958660" y="381000"/>
            <a:ext cx="14111794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Benchmark mô hình Qwen2.5VL 7B trên các tập dữ liệu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17546" y="1449100"/>
            <a:ext cx="15852909" cy="685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1769" lvl="1" indent="-485885" algn="l">
              <a:lnSpc>
                <a:spcPts val="5401"/>
              </a:lnSpc>
              <a:buFont typeface="Arial"/>
              <a:buChar char="•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Một số ví dụ mô hình dự đoán sai: </a:t>
            </a:r>
          </a:p>
        </p:txBody>
      </p:sp>
      <p:sp>
        <p:nvSpPr>
          <p:cNvPr id="13" name="Freeform 13"/>
          <p:cNvSpPr/>
          <p:nvPr/>
        </p:nvSpPr>
        <p:spPr>
          <a:xfrm>
            <a:off x="2958660" y="2420805"/>
            <a:ext cx="3593190" cy="6397631"/>
          </a:xfrm>
          <a:custGeom>
            <a:avLst/>
            <a:gdLst/>
            <a:ahLst/>
            <a:cxnLst/>
            <a:rect l="l" t="t" r="r" b="b"/>
            <a:pathLst>
              <a:path w="3593190" h="6397631">
                <a:moveTo>
                  <a:pt x="0" y="0"/>
                </a:moveTo>
                <a:lnTo>
                  <a:pt x="3593190" y="0"/>
                </a:lnTo>
                <a:lnTo>
                  <a:pt x="3593190" y="6397630"/>
                </a:lnTo>
                <a:lnTo>
                  <a:pt x="0" y="63976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8944251" y="2420805"/>
            <a:ext cx="5508666" cy="6397631"/>
          </a:xfrm>
          <a:custGeom>
            <a:avLst/>
            <a:gdLst/>
            <a:ahLst/>
            <a:cxnLst/>
            <a:rect l="l" t="t" r="r" b="b"/>
            <a:pathLst>
              <a:path w="5508666" h="6397631">
                <a:moveTo>
                  <a:pt x="0" y="0"/>
                </a:moveTo>
                <a:lnTo>
                  <a:pt x="5508665" y="0"/>
                </a:lnTo>
                <a:lnTo>
                  <a:pt x="5508665" y="6397630"/>
                </a:lnTo>
                <a:lnTo>
                  <a:pt x="0" y="639763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2958660" y="9119842"/>
            <a:ext cx="4152806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Ground truth: 270 độ</a:t>
            </a:r>
          </a:p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Model prediction: 90 độ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546506" y="9237535"/>
            <a:ext cx="4152806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Ground truth: 180 độ</a:t>
            </a:r>
          </a:p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Model prediction: 0 độ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6134352" y="9635640"/>
            <a:ext cx="1875781" cy="398603"/>
            <a:chOff x="0" y="0"/>
            <a:chExt cx="2501042" cy="5314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01011" cy="531495"/>
            </a:xfrm>
            <a:custGeom>
              <a:avLst/>
              <a:gdLst/>
              <a:ahLst/>
              <a:cxnLst/>
              <a:rect l="l" t="t" r="r" b="b"/>
              <a:pathLst>
                <a:path w="2501011" h="531495">
                  <a:moveTo>
                    <a:pt x="0" y="0"/>
                  </a:moveTo>
                  <a:lnTo>
                    <a:pt x="2501011" y="0"/>
                  </a:lnTo>
                  <a:lnTo>
                    <a:pt x="2501011" y="531495"/>
                  </a:lnTo>
                  <a:lnTo>
                    <a:pt x="0" y="531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48" b="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958660" y="1232891"/>
            <a:ext cx="5118531" cy="216209"/>
            <a:chOff x="0" y="0"/>
            <a:chExt cx="2164702" cy="914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64715" cy="91440"/>
            </a:xfrm>
            <a:custGeom>
              <a:avLst/>
              <a:gdLst/>
              <a:ahLst/>
              <a:cxnLst/>
              <a:rect l="l" t="t" r="r" b="b"/>
              <a:pathLst>
                <a:path w="2164715" h="91440">
                  <a:moveTo>
                    <a:pt x="0" y="0"/>
                  </a:moveTo>
                  <a:lnTo>
                    <a:pt x="2164715" y="0"/>
                  </a:lnTo>
                  <a:lnTo>
                    <a:pt x="2164715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E6394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-5423405">
            <a:off x="1334539" y="-336141"/>
            <a:ext cx="680669" cy="1871190"/>
            <a:chOff x="0" y="0"/>
            <a:chExt cx="907558" cy="24949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7542" cy="2494915"/>
            </a:xfrm>
            <a:custGeom>
              <a:avLst/>
              <a:gdLst/>
              <a:ahLst/>
              <a:cxnLst/>
              <a:rect l="l" t="t" r="r" b="b"/>
              <a:pathLst>
                <a:path w="907542" h="2494915">
                  <a:moveTo>
                    <a:pt x="0" y="0"/>
                  </a:moveTo>
                  <a:lnTo>
                    <a:pt x="907542" y="0"/>
                  </a:lnTo>
                  <a:lnTo>
                    <a:pt x="907542" y="2494915"/>
                  </a:lnTo>
                  <a:lnTo>
                    <a:pt x="0" y="2494915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49803"/>
                  </a:srgbClr>
                </a:gs>
                <a:gs pos="100000">
                  <a:srgbClr val="F2F2F2">
                    <a:alpha val="100000"/>
                  </a:srgbClr>
                </a:gs>
              </a:gsLst>
              <a:lin ang="16223405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 rot="-23405">
            <a:off x="571804" y="433637"/>
            <a:ext cx="1867610" cy="1009117"/>
            <a:chOff x="0" y="0"/>
            <a:chExt cx="2490146" cy="134548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90089" cy="1345484"/>
            </a:xfrm>
            <a:custGeom>
              <a:avLst/>
              <a:gdLst/>
              <a:ahLst/>
              <a:cxnLst/>
              <a:rect l="l" t="t" r="r" b="b"/>
              <a:pathLst>
                <a:path w="2490089" h="1345484">
                  <a:moveTo>
                    <a:pt x="0" y="0"/>
                  </a:moveTo>
                  <a:lnTo>
                    <a:pt x="2490089" y="0"/>
                  </a:lnTo>
                  <a:lnTo>
                    <a:pt x="2490089" y="1345484"/>
                  </a:lnTo>
                  <a:lnTo>
                    <a:pt x="0" y="1345484"/>
                  </a:lnTo>
                </a:path>
              </a:pathLst>
            </a:custGeom>
            <a:gradFill rotWithShape="1">
              <a:gsLst>
                <a:gs pos="0">
                  <a:srgbClr val="E83846">
                    <a:alpha val="100000"/>
                  </a:srgbClr>
                </a:gs>
                <a:gs pos="100000">
                  <a:srgbClr val="EE0033">
                    <a:alpha val="100000"/>
                  </a:srgbClr>
                </a:gs>
              </a:gsLst>
              <a:lin ang="10823405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2490146" cy="13454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 b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2.1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958660" y="381000"/>
            <a:ext cx="14111794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Benchmark mô hình Qwen2.5VL 7B trên các tập dữ liệu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1934599"/>
            <a:ext cx="15852909" cy="1371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1769" lvl="1" indent="-485885" algn="l">
              <a:lnSpc>
                <a:spcPts val="5401"/>
              </a:lnSpc>
              <a:buFont typeface="Arial"/>
              <a:buChar char="•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Groundtruth: HUG0100DDU01</a:t>
            </a:r>
          </a:p>
          <a:p>
            <a:pPr marL="971769" lvl="1" indent="-485885" algn="l">
              <a:lnSpc>
                <a:spcPts val="5401"/>
              </a:lnSpc>
              <a:buFont typeface="Arial"/>
              <a:buChar char="•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Model answer: AGISSON</a:t>
            </a:r>
          </a:p>
        </p:txBody>
      </p:sp>
      <p:sp>
        <p:nvSpPr>
          <p:cNvPr id="13" name="Freeform 13"/>
          <p:cNvSpPr/>
          <p:nvPr/>
        </p:nvSpPr>
        <p:spPr>
          <a:xfrm>
            <a:off x="10014557" y="1232891"/>
            <a:ext cx="4819874" cy="8568665"/>
          </a:xfrm>
          <a:custGeom>
            <a:avLst/>
            <a:gdLst/>
            <a:ahLst/>
            <a:cxnLst/>
            <a:rect l="l" t="t" r="r" b="b"/>
            <a:pathLst>
              <a:path w="4819874" h="8568665">
                <a:moveTo>
                  <a:pt x="0" y="0"/>
                </a:moveTo>
                <a:lnTo>
                  <a:pt x="4819874" y="0"/>
                </a:lnTo>
                <a:lnTo>
                  <a:pt x="4819874" y="8568664"/>
                </a:lnTo>
                <a:lnTo>
                  <a:pt x="0" y="85686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6134352" y="9635640"/>
            <a:ext cx="1875781" cy="398603"/>
            <a:chOff x="0" y="0"/>
            <a:chExt cx="2501042" cy="5314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01011" cy="531495"/>
            </a:xfrm>
            <a:custGeom>
              <a:avLst/>
              <a:gdLst/>
              <a:ahLst/>
              <a:cxnLst/>
              <a:rect l="l" t="t" r="r" b="b"/>
              <a:pathLst>
                <a:path w="2501011" h="531495">
                  <a:moveTo>
                    <a:pt x="0" y="0"/>
                  </a:moveTo>
                  <a:lnTo>
                    <a:pt x="2501011" y="0"/>
                  </a:lnTo>
                  <a:lnTo>
                    <a:pt x="2501011" y="531495"/>
                  </a:lnTo>
                  <a:lnTo>
                    <a:pt x="0" y="531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48" b="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958660" y="1232891"/>
            <a:ext cx="5118531" cy="216209"/>
            <a:chOff x="0" y="0"/>
            <a:chExt cx="2164702" cy="914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64715" cy="91440"/>
            </a:xfrm>
            <a:custGeom>
              <a:avLst/>
              <a:gdLst/>
              <a:ahLst/>
              <a:cxnLst/>
              <a:rect l="l" t="t" r="r" b="b"/>
              <a:pathLst>
                <a:path w="2164715" h="91440">
                  <a:moveTo>
                    <a:pt x="0" y="0"/>
                  </a:moveTo>
                  <a:lnTo>
                    <a:pt x="2164715" y="0"/>
                  </a:lnTo>
                  <a:lnTo>
                    <a:pt x="2164715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E6394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-5423405">
            <a:off x="1334539" y="-336141"/>
            <a:ext cx="680669" cy="1871190"/>
            <a:chOff x="0" y="0"/>
            <a:chExt cx="907558" cy="24949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7542" cy="2494915"/>
            </a:xfrm>
            <a:custGeom>
              <a:avLst/>
              <a:gdLst/>
              <a:ahLst/>
              <a:cxnLst/>
              <a:rect l="l" t="t" r="r" b="b"/>
              <a:pathLst>
                <a:path w="907542" h="2494915">
                  <a:moveTo>
                    <a:pt x="0" y="0"/>
                  </a:moveTo>
                  <a:lnTo>
                    <a:pt x="907542" y="0"/>
                  </a:lnTo>
                  <a:lnTo>
                    <a:pt x="907542" y="2494915"/>
                  </a:lnTo>
                  <a:lnTo>
                    <a:pt x="0" y="2494915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49803"/>
                  </a:srgbClr>
                </a:gs>
                <a:gs pos="100000">
                  <a:srgbClr val="F2F2F2">
                    <a:alpha val="100000"/>
                  </a:srgbClr>
                </a:gs>
              </a:gsLst>
              <a:lin ang="16223405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 rot="-23405">
            <a:off x="571804" y="433637"/>
            <a:ext cx="1867610" cy="1009117"/>
            <a:chOff x="0" y="0"/>
            <a:chExt cx="2490146" cy="134548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90089" cy="1345484"/>
            </a:xfrm>
            <a:custGeom>
              <a:avLst/>
              <a:gdLst/>
              <a:ahLst/>
              <a:cxnLst/>
              <a:rect l="l" t="t" r="r" b="b"/>
              <a:pathLst>
                <a:path w="2490089" h="1345484">
                  <a:moveTo>
                    <a:pt x="0" y="0"/>
                  </a:moveTo>
                  <a:lnTo>
                    <a:pt x="2490089" y="0"/>
                  </a:lnTo>
                  <a:lnTo>
                    <a:pt x="2490089" y="1345484"/>
                  </a:lnTo>
                  <a:lnTo>
                    <a:pt x="0" y="1345484"/>
                  </a:lnTo>
                </a:path>
              </a:pathLst>
            </a:custGeom>
            <a:gradFill rotWithShape="1">
              <a:gsLst>
                <a:gs pos="0">
                  <a:srgbClr val="E83846">
                    <a:alpha val="100000"/>
                  </a:srgbClr>
                </a:gs>
                <a:gs pos="100000">
                  <a:srgbClr val="EE0033">
                    <a:alpha val="100000"/>
                  </a:srgbClr>
                </a:gs>
              </a:gsLst>
              <a:lin ang="10823405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2490146" cy="13454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 b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2.2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958660" y="381000"/>
            <a:ext cx="14111794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Xây dựng dataset tăng cường khả năng reasoning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36983" y="1449100"/>
            <a:ext cx="15852909" cy="205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1769" lvl="1" indent="-485885" algn="l">
              <a:lnSpc>
                <a:spcPts val="5401"/>
              </a:lnSpc>
              <a:buFont typeface="Arial"/>
              <a:buChar char="•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Data augmentation trong task VQA: </a:t>
            </a:r>
          </a:p>
          <a:p>
            <a:pPr marL="1943539" lvl="2" indent="-647846" algn="l">
              <a:lnSpc>
                <a:spcPts val="5401"/>
              </a:lnSpc>
              <a:buFont typeface="Arial"/>
              <a:buChar char="⚬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Xây dựng bộ dataset cân bằng giữa các class, xoay các ảnh góc 0, 90 độ để thu được góc 180 độ, 270 độ. </a:t>
            </a:r>
          </a:p>
        </p:txBody>
      </p:sp>
      <p:sp>
        <p:nvSpPr>
          <p:cNvPr id="13" name="Freeform 13"/>
          <p:cNvSpPr/>
          <p:nvPr/>
        </p:nvSpPr>
        <p:spPr>
          <a:xfrm>
            <a:off x="10014557" y="3849864"/>
            <a:ext cx="3233090" cy="5756477"/>
          </a:xfrm>
          <a:custGeom>
            <a:avLst/>
            <a:gdLst/>
            <a:ahLst/>
            <a:cxnLst/>
            <a:rect l="l" t="t" r="r" b="b"/>
            <a:pathLst>
              <a:path w="3233090" h="5756477">
                <a:moveTo>
                  <a:pt x="0" y="0"/>
                </a:moveTo>
                <a:lnTo>
                  <a:pt x="3233090" y="0"/>
                </a:lnTo>
                <a:lnTo>
                  <a:pt x="3233090" y="5756477"/>
                </a:lnTo>
                <a:lnTo>
                  <a:pt x="0" y="57564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 flipV="1">
            <a:off x="3901381" y="3792714"/>
            <a:ext cx="3233090" cy="5756477"/>
          </a:xfrm>
          <a:custGeom>
            <a:avLst/>
            <a:gdLst/>
            <a:ahLst/>
            <a:cxnLst/>
            <a:rect l="l" t="t" r="r" b="b"/>
            <a:pathLst>
              <a:path w="3233090" h="5756477">
                <a:moveTo>
                  <a:pt x="0" y="5756477"/>
                </a:moveTo>
                <a:lnTo>
                  <a:pt x="3233090" y="5756477"/>
                </a:lnTo>
                <a:lnTo>
                  <a:pt x="3233090" y="0"/>
                </a:lnTo>
                <a:lnTo>
                  <a:pt x="0" y="0"/>
                </a:lnTo>
                <a:lnTo>
                  <a:pt x="0" y="5756477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366424" y="6499503"/>
            <a:ext cx="4152806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Góc xoay: 90 độ</a:t>
            </a:r>
          </a:p>
        </p:txBody>
      </p:sp>
      <p:sp>
        <p:nvSpPr>
          <p:cNvPr id="16" name="AutoShape 16"/>
          <p:cNvSpPr/>
          <p:nvPr/>
        </p:nvSpPr>
        <p:spPr>
          <a:xfrm>
            <a:off x="7134471" y="6670953"/>
            <a:ext cx="2880087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Box 17"/>
          <p:cNvSpPr txBox="1"/>
          <p:nvPr/>
        </p:nvSpPr>
        <p:spPr>
          <a:xfrm>
            <a:off x="13106494" y="6414140"/>
            <a:ext cx="4152806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Góc xoay: 270 độ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134471" y="5585103"/>
            <a:ext cx="2932316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data augmentation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6134352" y="9635640"/>
            <a:ext cx="1875781" cy="398603"/>
            <a:chOff x="0" y="0"/>
            <a:chExt cx="2501042" cy="5314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01011" cy="531495"/>
            </a:xfrm>
            <a:custGeom>
              <a:avLst/>
              <a:gdLst/>
              <a:ahLst/>
              <a:cxnLst/>
              <a:rect l="l" t="t" r="r" b="b"/>
              <a:pathLst>
                <a:path w="2501011" h="531495">
                  <a:moveTo>
                    <a:pt x="0" y="0"/>
                  </a:moveTo>
                  <a:lnTo>
                    <a:pt x="2501011" y="0"/>
                  </a:lnTo>
                  <a:lnTo>
                    <a:pt x="2501011" y="531495"/>
                  </a:lnTo>
                  <a:lnTo>
                    <a:pt x="0" y="531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48" b="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958660" y="1232891"/>
            <a:ext cx="5118531" cy="216209"/>
            <a:chOff x="0" y="0"/>
            <a:chExt cx="2164702" cy="914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64715" cy="91440"/>
            </a:xfrm>
            <a:custGeom>
              <a:avLst/>
              <a:gdLst/>
              <a:ahLst/>
              <a:cxnLst/>
              <a:rect l="l" t="t" r="r" b="b"/>
              <a:pathLst>
                <a:path w="2164715" h="91440">
                  <a:moveTo>
                    <a:pt x="0" y="0"/>
                  </a:moveTo>
                  <a:lnTo>
                    <a:pt x="2164715" y="0"/>
                  </a:lnTo>
                  <a:lnTo>
                    <a:pt x="2164715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E6394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-5423405">
            <a:off x="1334539" y="-336141"/>
            <a:ext cx="680669" cy="1871190"/>
            <a:chOff x="0" y="0"/>
            <a:chExt cx="907558" cy="24949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7542" cy="2494915"/>
            </a:xfrm>
            <a:custGeom>
              <a:avLst/>
              <a:gdLst/>
              <a:ahLst/>
              <a:cxnLst/>
              <a:rect l="l" t="t" r="r" b="b"/>
              <a:pathLst>
                <a:path w="907542" h="2494915">
                  <a:moveTo>
                    <a:pt x="0" y="0"/>
                  </a:moveTo>
                  <a:lnTo>
                    <a:pt x="907542" y="0"/>
                  </a:lnTo>
                  <a:lnTo>
                    <a:pt x="907542" y="2494915"/>
                  </a:lnTo>
                  <a:lnTo>
                    <a:pt x="0" y="2494915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49803"/>
                  </a:srgbClr>
                </a:gs>
                <a:gs pos="100000">
                  <a:srgbClr val="F2F2F2">
                    <a:alpha val="100000"/>
                  </a:srgbClr>
                </a:gs>
              </a:gsLst>
              <a:lin ang="16223405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 rot="-23405">
            <a:off x="571804" y="433637"/>
            <a:ext cx="1867610" cy="1009117"/>
            <a:chOff x="0" y="0"/>
            <a:chExt cx="2490146" cy="134548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90089" cy="1345484"/>
            </a:xfrm>
            <a:custGeom>
              <a:avLst/>
              <a:gdLst/>
              <a:ahLst/>
              <a:cxnLst/>
              <a:rect l="l" t="t" r="r" b="b"/>
              <a:pathLst>
                <a:path w="2490089" h="1345484">
                  <a:moveTo>
                    <a:pt x="0" y="0"/>
                  </a:moveTo>
                  <a:lnTo>
                    <a:pt x="2490089" y="0"/>
                  </a:lnTo>
                  <a:lnTo>
                    <a:pt x="2490089" y="1345484"/>
                  </a:lnTo>
                  <a:lnTo>
                    <a:pt x="0" y="1345484"/>
                  </a:lnTo>
                </a:path>
              </a:pathLst>
            </a:custGeom>
            <a:gradFill rotWithShape="1">
              <a:gsLst>
                <a:gs pos="0">
                  <a:srgbClr val="E83846">
                    <a:alpha val="100000"/>
                  </a:srgbClr>
                </a:gs>
                <a:gs pos="100000">
                  <a:srgbClr val="EE0033">
                    <a:alpha val="100000"/>
                  </a:srgbClr>
                </a:gs>
              </a:gsLst>
              <a:lin ang="10823405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2490146" cy="13454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 b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2.2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958660" y="381000"/>
            <a:ext cx="14111794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Xây dựng dataset tăng cường khả năng reasoning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19335" y="2245373"/>
            <a:ext cx="15852909" cy="61735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1769" lvl="1" indent="-485885" algn="l">
              <a:lnSpc>
                <a:spcPts val="5401"/>
              </a:lnSpc>
              <a:buFont typeface="Arial"/>
              <a:buChar char="•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Tạo nhiều câu hỏi khác nhau cho 1 dataset, ví dụ với dataset OCR: </a:t>
            </a:r>
          </a:p>
          <a:p>
            <a:pPr marL="1943539" lvl="2" indent="-647846" algn="l">
              <a:lnSpc>
                <a:spcPts val="5401"/>
              </a:lnSpc>
              <a:buFont typeface="Arial"/>
              <a:buChar char="⚬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Với ảnh được cung cấp, chỉ ra các chữ trên bề mặt thể hiện nhãn thiết bị đó? </a:t>
            </a:r>
          </a:p>
          <a:p>
            <a:pPr marL="1943539" lvl="2" indent="-647846" algn="l">
              <a:lnSpc>
                <a:spcPts val="5401"/>
              </a:lnSpc>
              <a:buFont typeface="Arial"/>
              <a:buChar char="⚬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Xác định tên của thiết bị điện trong ảnh? </a:t>
            </a:r>
          </a:p>
          <a:p>
            <a:pPr marL="1943539" lvl="2" indent="-647846" algn="l">
              <a:lnSpc>
                <a:spcPts val="5401"/>
              </a:lnSpc>
              <a:buFont typeface="Arial"/>
              <a:buChar char="⚬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Các nhãn/label nào được viết trên tủ điện này?</a:t>
            </a:r>
          </a:p>
          <a:p>
            <a:pPr marL="1943539" lvl="2" indent="-647846" algn="l">
              <a:lnSpc>
                <a:spcPts val="5401"/>
              </a:lnSpc>
              <a:buFont typeface="Arial"/>
              <a:buChar char="⚬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Hãy nhận diện và ghi lại tất cả chữ/nhãn xuất hiện trên bề mặt của tủ điện trong ảnh.</a:t>
            </a:r>
          </a:p>
          <a:p>
            <a:pPr algn="l">
              <a:lnSpc>
                <a:spcPts val="5401"/>
              </a:lnSpc>
            </a:pPr>
            <a:endParaRPr lang="en-US" sz="4501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6134352" y="9635640"/>
            <a:ext cx="1875781" cy="398603"/>
            <a:chOff x="0" y="0"/>
            <a:chExt cx="2501042" cy="5314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01011" cy="531495"/>
            </a:xfrm>
            <a:custGeom>
              <a:avLst/>
              <a:gdLst/>
              <a:ahLst/>
              <a:cxnLst/>
              <a:rect l="l" t="t" r="r" b="b"/>
              <a:pathLst>
                <a:path w="2501011" h="531495">
                  <a:moveTo>
                    <a:pt x="0" y="0"/>
                  </a:moveTo>
                  <a:lnTo>
                    <a:pt x="2501011" y="0"/>
                  </a:lnTo>
                  <a:lnTo>
                    <a:pt x="2501011" y="531495"/>
                  </a:lnTo>
                  <a:lnTo>
                    <a:pt x="0" y="531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48" b="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958660" y="1232891"/>
            <a:ext cx="5118531" cy="216209"/>
            <a:chOff x="0" y="0"/>
            <a:chExt cx="2164702" cy="914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64715" cy="91440"/>
            </a:xfrm>
            <a:custGeom>
              <a:avLst/>
              <a:gdLst/>
              <a:ahLst/>
              <a:cxnLst/>
              <a:rect l="l" t="t" r="r" b="b"/>
              <a:pathLst>
                <a:path w="2164715" h="91440">
                  <a:moveTo>
                    <a:pt x="0" y="0"/>
                  </a:moveTo>
                  <a:lnTo>
                    <a:pt x="2164715" y="0"/>
                  </a:lnTo>
                  <a:lnTo>
                    <a:pt x="2164715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E6394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-5423405">
            <a:off x="1334539" y="-336141"/>
            <a:ext cx="680669" cy="1871190"/>
            <a:chOff x="0" y="0"/>
            <a:chExt cx="907558" cy="24949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7542" cy="2494915"/>
            </a:xfrm>
            <a:custGeom>
              <a:avLst/>
              <a:gdLst/>
              <a:ahLst/>
              <a:cxnLst/>
              <a:rect l="l" t="t" r="r" b="b"/>
              <a:pathLst>
                <a:path w="907542" h="2494915">
                  <a:moveTo>
                    <a:pt x="0" y="0"/>
                  </a:moveTo>
                  <a:lnTo>
                    <a:pt x="907542" y="0"/>
                  </a:lnTo>
                  <a:lnTo>
                    <a:pt x="907542" y="2494915"/>
                  </a:lnTo>
                  <a:lnTo>
                    <a:pt x="0" y="2494915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49803"/>
                  </a:srgbClr>
                </a:gs>
                <a:gs pos="100000">
                  <a:srgbClr val="F2F2F2">
                    <a:alpha val="100000"/>
                  </a:srgbClr>
                </a:gs>
              </a:gsLst>
              <a:lin ang="16223405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 rot="-23405">
            <a:off x="571804" y="433637"/>
            <a:ext cx="1867610" cy="1009117"/>
            <a:chOff x="0" y="0"/>
            <a:chExt cx="2490146" cy="134548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90089" cy="1345484"/>
            </a:xfrm>
            <a:custGeom>
              <a:avLst/>
              <a:gdLst/>
              <a:ahLst/>
              <a:cxnLst/>
              <a:rect l="l" t="t" r="r" b="b"/>
              <a:pathLst>
                <a:path w="2490089" h="1345484">
                  <a:moveTo>
                    <a:pt x="0" y="0"/>
                  </a:moveTo>
                  <a:lnTo>
                    <a:pt x="2490089" y="0"/>
                  </a:lnTo>
                  <a:lnTo>
                    <a:pt x="2490089" y="1345484"/>
                  </a:lnTo>
                  <a:lnTo>
                    <a:pt x="0" y="1345484"/>
                  </a:lnTo>
                </a:path>
              </a:pathLst>
            </a:custGeom>
            <a:gradFill rotWithShape="1">
              <a:gsLst>
                <a:gs pos="0">
                  <a:srgbClr val="E83846">
                    <a:alpha val="100000"/>
                  </a:srgbClr>
                </a:gs>
                <a:gs pos="100000">
                  <a:srgbClr val="EE0033">
                    <a:alpha val="100000"/>
                  </a:srgbClr>
                </a:gs>
              </a:gsLst>
              <a:lin ang="10823405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2490146" cy="13454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 b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2.2</a:t>
              </a:r>
            </a:p>
          </p:txBody>
        </p:sp>
      </p:grpSp>
      <p:sp>
        <p:nvSpPr>
          <p:cNvPr id="11" name="Freeform 11"/>
          <p:cNvSpPr/>
          <p:nvPr/>
        </p:nvSpPr>
        <p:spPr>
          <a:xfrm>
            <a:off x="3347474" y="3537478"/>
            <a:ext cx="11621126" cy="5720822"/>
          </a:xfrm>
          <a:custGeom>
            <a:avLst/>
            <a:gdLst/>
            <a:ahLst/>
            <a:cxnLst/>
            <a:rect l="l" t="t" r="r" b="b"/>
            <a:pathLst>
              <a:path w="11621126" h="5720822">
                <a:moveTo>
                  <a:pt x="0" y="0"/>
                </a:moveTo>
                <a:lnTo>
                  <a:pt x="11621126" y="0"/>
                </a:lnTo>
                <a:lnTo>
                  <a:pt x="11621126" y="5720822"/>
                </a:lnTo>
                <a:lnTo>
                  <a:pt x="0" y="5720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774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2958660" y="381000"/>
            <a:ext cx="14111794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Xây dựng dataset tăng cường khả năng reasoning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1734850"/>
            <a:ext cx="15852909" cy="205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1769" lvl="1" indent="-485885" algn="l">
              <a:lnSpc>
                <a:spcPts val="5401"/>
              </a:lnSpc>
              <a:buFont typeface="Arial"/>
              <a:buChar char="•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Sử dụng InternVL 3.5 14B để sinh thêm phần &lt;thinking&gt; cho dữ liệu, đưa về format ChatML</a:t>
            </a:r>
          </a:p>
          <a:p>
            <a:pPr algn="l">
              <a:lnSpc>
                <a:spcPts val="5401"/>
              </a:lnSpc>
            </a:pPr>
            <a:endParaRPr lang="en-US" sz="4501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6134352" y="9635640"/>
            <a:ext cx="1875781" cy="398603"/>
            <a:chOff x="0" y="0"/>
            <a:chExt cx="2501042" cy="5314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01011" cy="531495"/>
            </a:xfrm>
            <a:custGeom>
              <a:avLst/>
              <a:gdLst/>
              <a:ahLst/>
              <a:cxnLst/>
              <a:rect l="l" t="t" r="r" b="b"/>
              <a:pathLst>
                <a:path w="2501011" h="531495">
                  <a:moveTo>
                    <a:pt x="0" y="0"/>
                  </a:moveTo>
                  <a:lnTo>
                    <a:pt x="2501011" y="0"/>
                  </a:lnTo>
                  <a:lnTo>
                    <a:pt x="2501011" y="531495"/>
                  </a:lnTo>
                  <a:lnTo>
                    <a:pt x="0" y="531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48" b="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958660" y="1232891"/>
            <a:ext cx="5118531" cy="216209"/>
            <a:chOff x="0" y="0"/>
            <a:chExt cx="2164702" cy="914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64715" cy="91440"/>
            </a:xfrm>
            <a:custGeom>
              <a:avLst/>
              <a:gdLst/>
              <a:ahLst/>
              <a:cxnLst/>
              <a:rect l="l" t="t" r="r" b="b"/>
              <a:pathLst>
                <a:path w="2164715" h="91440">
                  <a:moveTo>
                    <a:pt x="0" y="0"/>
                  </a:moveTo>
                  <a:lnTo>
                    <a:pt x="2164715" y="0"/>
                  </a:lnTo>
                  <a:lnTo>
                    <a:pt x="2164715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E6394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-5423405">
            <a:off x="1334539" y="-336141"/>
            <a:ext cx="680669" cy="1871190"/>
            <a:chOff x="0" y="0"/>
            <a:chExt cx="907558" cy="24949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7542" cy="2494915"/>
            </a:xfrm>
            <a:custGeom>
              <a:avLst/>
              <a:gdLst/>
              <a:ahLst/>
              <a:cxnLst/>
              <a:rect l="l" t="t" r="r" b="b"/>
              <a:pathLst>
                <a:path w="907542" h="2494915">
                  <a:moveTo>
                    <a:pt x="0" y="0"/>
                  </a:moveTo>
                  <a:lnTo>
                    <a:pt x="907542" y="0"/>
                  </a:lnTo>
                  <a:lnTo>
                    <a:pt x="907542" y="2494915"/>
                  </a:lnTo>
                  <a:lnTo>
                    <a:pt x="0" y="2494915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49803"/>
                  </a:srgbClr>
                </a:gs>
                <a:gs pos="100000">
                  <a:srgbClr val="F2F2F2">
                    <a:alpha val="100000"/>
                  </a:srgbClr>
                </a:gs>
              </a:gsLst>
              <a:lin ang="16223405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 rot="-23405">
            <a:off x="571804" y="433637"/>
            <a:ext cx="1867610" cy="1009117"/>
            <a:chOff x="0" y="0"/>
            <a:chExt cx="2490146" cy="134548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90089" cy="1345484"/>
            </a:xfrm>
            <a:custGeom>
              <a:avLst/>
              <a:gdLst/>
              <a:ahLst/>
              <a:cxnLst/>
              <a:rect l="l" t="t" r="r" b="b"/>
              <a:pathLst>
                <a:path w="2490089" h="1345484">
                  <a:moveTo>
                    <a:pt x="0" y="0"/>
                  </a:moveTo>
                  <a:lnTo>
                    <a:pt x="2490089" y="0"/>
                  </a:lnTo>
                  <a:lnTo>
                    <a:pt x="2490089" y="1345484"/>
                  </a:lnTo>
                  <a:lnTo>
                    <a:pt x="0" y="1345484"/>
                  </a:lnTo>
                </a:path>
              </a:pathLst>
            </a:custGeom>
            <a:gradFill rotWithShape="1">
              <a:gsLst>
                <a:gs pos="0">
                  <a:srgbClr val="E83846">
                    <a:alpha val="100000"/>
                  </a:srgbClr>
                </a:gs>
                <a:gs pos="100000">
                  <a:srgbClr val="EE0033">
                    <a:alpha val="100000"/>
                  </a:srgbClr>
                </a:gs>
              </a:gsLst>
              <a:lin ang="10823405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2490146" cy="13454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 b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2.3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958660" y="381000"/>
            <a:ext cx="14111794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Xây dựng baseline model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68391" y="2120522"/>
            <a:ext cx="16744963" cy="6423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37459" lvl="1" indent="-568730" algn="l">
              <a:lnSpc>
                <a:spcPts val="6322"/>
              </a:lnSpc>
              <a:buFont typeface="Arial"/>
              <a:buChar char="•"/>
            </a:pPr>
            <a:r>
              <a:rPr lang="en-US" sz="5268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Phương pháp</a:t>
            </a:r>
          </a:p>
          <a:p>
            <a:pPr marL="2274918" lvl="2" indent="-758306" algn="l">
              <a:lnSpc>
                <a:spcPts val="6322"/>
              </a:lnSpc>
              <a:buFont typeface="Arial"/>
              <a:buChar char="⚬"/>
            </a:pPr>
            <a:r>
              <a:rPr lang="en-US" sz="5268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Finetune: LoRA 2 adapters/ LoRA 1 adapter/ Full Finetuning</a:t>
            </a:r>
          </a:p>
          <a:p>
            <a:pPr marL="2274918" lvl="2" indent="-758306" algn="l">
              <a:lnSpc>
                <a:spcPts val="6322"/>
              </a:lnSpc>
              <a:buFont typeface="Arial"/>
              <a:buChar char="⚬"/>
            </a:pPr>
            <a:r>
              <a:rPr lang="en-US" sz="5268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Phương pháp: GRPO/ GSPO</a:t>
            </a:r>
          </a:p>
          <a:p>
            <a:pPr marL="2274918" lvl="2" indent="-758306" algn="l">
              <a:lnSpc>
                <a:spcPts val="6322"/>
              </a:lnSpc>
              <a:buFont typeface="Arial"/>
              <a:buChar char="⚬"/>
            </a:pPr>
            <a:r>
              <a:rPr lang="en-US" sz="5268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Reward: exact match, format reward, thinking reward</a:t>
            </a:r>
          </a:p>
          <a:p>
            <a:pPr marL="2274918" lvl="2" indent="-758306" algn="l">
              <a:lnSpc>
                <a:spcPts val="6322"/>
              </a:lnSpc>
              <a:buFont typeface="Arial"/>
              <a:buChar char="⚬"/>
            </a:pPr>
            <a:r>
              <a:rPr lang="en-US" sz="5268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Framework: unsloth </a:t>
            </a:r>
          </a:p>
          <a:p>
            <a:pPr algn="l">
              <a:lnSpc>
                <a:spcPts val="6322"/>
              </a:lnSpc>
            </a:pPr>
            <a:r>
              <a:rPr lang="en-US" sz="5268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         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6134352" y="9635640"/>
            <a:ext cx="1875781" cy="398603"/>
            <a:chOff x="0" y="0"/>
            <a:chExt cx="2501042" cy="5314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01011" cy="531495"/>
            </a:xfrm>
            <a:custGeom>
              <a:avLst/>
              <a:gdLst/>
              <a:ahLst/>
              <a:cxnLst/>
              <a:rect l="l" t="t" r="r" b="b"/>
              <a:pathLst>
                <a:path w="2501011" h="531495">
                  <a:moveTo>
                    <a:pt x="0" y="0"/>
                  </a:moveTo>
                  <a:lnTo>
                    <a:pt x="2501011" y="0"/>
                  </a:lnTo>
                  <a:lnTo>
                    <a:pt x="2501011" y="531495"/>
                  </a:lnTo>
                  <a:lnTo>
                    <a:pt x="0" y="531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48" b="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958660" y="1232891"/>
            <a:ext cx="5118531" cy="216209"/>
            <a:chOff x="0" y="0"/>
            <a:chExt cx="2164702" cy="914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64715" cy="91440"/>
            </a:xfrm>
            <a:custGeom>
              <a:avLst/>
              <a:gdLst/>
              <a:ahLst/>
              <a:cxnLst/>
              <a:rect l="l" t="t" r="r" b="b"/>
              <a:pathLst>
                <a:path w="2164715" h="91440">
                  <a:moveTo>
                    <a:pt x="0" y="0"/>
                  </a:moveTo>
                  <a:lnTo>
                    <a:pt x="2164715" y="0"/>
                  </a:lnTo>
                  <a:lnTo>
                    <a:pt x="2164715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E6394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-5423405">
            <a:off x="1334539" y="-336141"/>
            <a:ext cx="680669" cy="1871190"/>
            <a:chOff x="0" y="0"/>
            <a:chExt cx="907558" cy="24949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7542" cy="2494915"/>
            </a:xfrm>
            <a:custGeom>
              <a:avLst/>
              <a:gdLst/>
              <a:ahLst/>
              <a:cxnLst/>
              <a:rect l="l" t="t" r="r" b="b"/>
              <a:pathLst>
                <a:path w="907542" h="2494915">
                  <a:moveTo>
                    <a:pt x="0" y="0"/>
                  </a:moveTo>
                  <a:lnTo>
                    <a:pt x="907542" y="0"/>
                  </a:lnTo>
                  <a:lnTo>
                    <a:pt x="907542" y="2494915"/>
                  </a:lnTo>
                  <a:lnTo>
                    <a:pt x="0" y="2494915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49803"/>
                  </a:srgbClr>
                </a:gs>
                <a:gs pos="100000">
                  <a:srgbClr val="F2F2F2">
                    <a:alpha val="100000"/>
                  </a:srgbClr>
                </a:gs>
              </a:gsLst>
              <a:lin ang="16223405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 rot="-23405">
            <a:off x="571804" y="433637"/>
            <a:ext cx="1867610" cy="1009117"/>
            <a:chOff x="0" y="0"/>
            <a:chExt cx="2490146" cy="134548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90089" cy="1345484"/>
            </a:xfrm>
            <a:custGeom>
              <a:avLst/>
              <a:gdLst/>
              <a:ahLst/>
              <a:cxnLst/>
              <a:rect l="l" t="t" r="r" b="b"/>
              <a:pathLst>
                <a:path w="2490089" h="1345484">
                  <a:moveTo>
                    <a:pt x="0" y="0"/>
                  </a:moveTo>
                  <a:lnTo>
                    <a:pt x="2490089" y="0"/>
                  </a:lnTo>
                  <a:lnTo>
                    <a:pt x="2490089" y="1345484"/>
                  </a:lnTo>
                  <a:lnTo>
                    <a:pt x="0" y="1345484"/>
                  </a:lnTo>
                </a:path>
              </a:pathLst>
            </a:custGeom>
            <a:gradFill rotWithShape="1">
              <a:gsLst>
                <a:gs pos="0">
                  <a:srgbClr val="E83846">
                    <a:alpha val="100000"/>
                  </a:srgbClr>
                </a:gs>
                <a:gs pos="100000">
                  <a:srgbClr val="EE0033">
                    <a:alpha val="100000"/>
                  </a:srgbClr>
                </a:gs>
              </a:gsLst>
              <a:lin ang="10823405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2490146" cy="13454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 b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2.3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219335" y="4547843"/>
            <a:ext cx="14915018" cy="5486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1769" lvl="1" indent="-485884" algn="l">
              <a:lnSpc>
                <a:spcPts val="5401"/>
              </a:lnSpc>
              <a:buFont typeface="Arial"/>
              <a:buChar char="•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Unsloth:</a:t>
            </a:r>
            <a:r>
              <a:rPr lang="en-US" sz="4501">
                <a:solidFill>
                  <a:srgbClr val="6AC08F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4501" u="sng">
                <a:solidFill>
                  <a:srgbClr val="6AC08F"/>
                </a:solidFill>
                <a:latin typeface="Sarabun"/>
                <a:ea typeface="Sarabun"/>
                <a:cs typeface="Sarabun"/>
                <a:sym typeface="Sarabun"/>
                <a:hlinkClick r:id="rId4" tooltip="https://docs.unsloth.ai"/>
              </a:rPr>
              <a:t>https://docs.unsloth.ai/</a:t>
            </a:r>
          </a:p>
          <a:p>
            <a:pPr marL="971769" lvl="1" indent="-485884" algn="l">
              <a:lnSpc>
                <a:spcPts val="5401"/>
              </a:lnSpc>
              <a:buFont typeface="Arial"/>
              <a:buChar char="•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Why unsloth? </a:t>
            </a:r>
          </a:p>
          <a:p>
            <a:pPr marL="1943537" lvl="2" indent="-647846" algn="l">
              <a:lnSpc>
                <a:spcPts val="5401"/>
              </a:lnSpc>
              <a:buFont typeface="Arial"/>
              <a:buChar char="⚬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 Uses 30% less memory with 2x longer context.</a:t>
            </a:r>
          </a:p>
          <a:p>
            <a:pPr marL="1943537" lvl="2" indent="-647846" algn="l">
              <a:lnSpc>
                <a:spcPts val="5401"/>
              </a:lnSpc>
              <a:buFont typeface="Arial"/>
              <a:buChar char="⚬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 10% faster RL training runs, 2x faster torch.compile times</a:t>
            </a:r>
          </a:p>
          <a:p>
            <a:pPr marL="1943537" lvl="2" indent="-647846" algn="l">
              <a:lnSpc>
                <a:spcPts val="5401"/>
              </a:lnSpc>
              <a:buFont typeface="Arial"/>
              <a:buChar char="⚬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Support many models and type of traning, finetuning (SFT, GRPO, GSPO) </a:t>
            </a:r>
          </a:p>
          <a:p>
            <a:pPr algn="l">
              <a:lnSpc>
                <a:spcPts val="5401"/>
              </a:lnSpc>
            </a:pPr>
            <a:endParaRPr lang="en-US" sz="4501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12" name="Freeform 12"/>
          <p:cNvSpPr/>
          <p:nvPr/>
        </p:nvSpPr>
        <p:spPr>
          <a:xfrm>
            <a:off x="3502603" y="1649125"/>
            <a:ext cx="10921029" cy="2678442"/>
          </a:xfrm>
          <a:custGeom>
            <a:avLst/>
            <a:gdLst/>
            <a:ahLst/>
            <a:cxnLst/>
            <a:rect l="l" t="t" r="r" b="b"/>
            <a:pathLst>
              <a:path w="10921029" h="2678442">
                <a:moveTo>
                  <a:pt x="0" y="0"/>
                </a:moveTo>
                <a:lnTo>
                  <a:pt x="10921029" y="0"/>
                </a:lnTo>
                <a:lnTo>
                  <a:pt x="10921029" y="2678442"/>
                </a:lnTo>
                <a:lnTo>
                  <a:pt x="0" y="267844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2958660" y="381000"/>
            <a:ext cx="14111794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Xây dựng dataset tăng cường khả năng reasoning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6134352" y="9635640"/>
            <a:ext cx="1875781" cy="398603"/>
            <a:chOff x="0" y="0"/>
            <a:chExt cx="2501042" cy="5314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01011" cy="531495"/>
            </a:xfrm>
            <a:custGeom>
              <a:avLst/>
              <a:gdLst/>
              <a:ahLst/>
              <a:cxnLst/>
              <a:rect l="l" t="t" r="r" b="b"/>
              <a:pathLst>
                <a:path w="2501011" h="531495">
                  <a:moveTo>
                    <a:pt x="0" y="0"/>
                  </a:moveTo>
                  <a:lnTo>
                    <a:pt x="2501011" y="0"/>
                  </a:lnTo>
                  <a:lnTo>
                    <a:pt x="2501011" y="531495"/>
                  </a:lnTo>
                  <a:lnTo>
                    <a:pt x="0" y="531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48" b="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958660" y="1232891"/>
            <a:ext cx="5118531" cy="216209"/>
            <a:chOff x="0" y="0"/>
            <a:chExt cx="2164702" cy="914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64715" cy="91440"/>
            </a:xfrm>
            <a:custGeom>
              <a:avLst/>
              <a:gdLst/>
              <a:ahLst/>
              <a:cxnLst/>
              <a:rect l="l" t="t" r="r" b="b"/>
              <a:pathLst>
                <a:path w="2164715" h="91440">
                  <a:moveTo>
                    <a:pt x="0" y="0"/>
                  </a:moveTo>
                  <a:lnTo>
                    <a:pt x="2164715" y="0"/>
                  </a:lnTo>
                  <a:lnTo>
                    <a:pt x="2164715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E6394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-5423405">
            <a:off x="1334539" y="-336141"/>
            <a:ext cx="680669" cy="1871190"/>
            <a:chOff x="0" y="0"/>
            <a:chExt cx="907558" cy="24949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7542" cy="2494915"/>
            </a:xfrm>
            <a:custGeom>
              <a:avLst/>
              <a:gdLst/>
              <a:ahLst/>
              <a:cxnLst/>
              <a:rect l="l" t="t" r="r" b="b"/>
              <a:pathLst>
                <a:path w="907542" h="2494915">
                  <a:moveTo>
                    <a:pt x="0" y="0"/>
                  </a:moveTo>
                  <a:lnTo>
                    <a:pt x="907542" y="0"/>
                  </a:lnTo>
                  <a:lnTo>
                    <a:pt x="907542" y="2494915"/>
                  </a:lnTo>
                  <a:lnTo>
                    <a:pt x="0" y="2494915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49803"/>
                  </a:srgbClr>
                </a:gs>
                <a:gs pos="100000">
                  <a:srgbClr val="F2F2F2">
                    <a:alpha val="100000"/>
                  </a:srgbClr>
                </a:gs>
              </a:gsLst>
              <a:lin ang="16223405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 rot="-23405">
            <a:off x="571804" y="433637"/>
            <a:ext cx="1867610" cy="1009117"/>
            <a:chOff x="0" y="0"/>
            <a:chExt cx="2490146" cy="134548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90089" cy="1345484"/>
            </a:xfrm>
            <a:custGeom>
              <a:avLst/>
              <a:gdLst/>
              <a:ahLst/>
              <a:cxnLst/>
              <a:rect l="l" t="t" r="r" b="b"/>
              <a:pathLst>
                <a:path w="2490089" h="1345484">
                  <a:moveTo>
                    <a:pt x="0" y="0"/>
                  </a:moveTo>
                  <a:lnTo>
                    <a:pt x="2490089" y="0"/>
                  </a:lnTo>
                  <a:lnTo>
                    <a:pt x="2490089" y="1345484"/>
                  </a:lnTo>
                  <a:lnTo>
                    <a:pt x="0" y="1345484"/>
                  </a:lnTo>
                </a:path>
              </a:pathLst>
            </a:custGeom>
            <a:gradFill rotWithShape="1">
              <a:gsLst>
                <a:gs pos="0">
                  <a:srgbClr val="E83846">
                    <a:alpha val="100000"/>
                  </a:srgbClr>
                </a:gs>
                <a:gs pos="100000">
                  <a:srgbClr val="EE0033">
                    <a:alpha val="100000"/>
                  </a:srgbClr>
                </a:gs>
              </a:gsLst>
              <a:lin ang="10823405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2490146" cy="13454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 b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2.3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958660" y="381000"/>
            <a:ext cx="14111794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Xây dựng baseline model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76325" y="2095500"/>
            <a:ext cx="15852909" cy="6096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501" lvl="1" indent="-539750" algn="l">
              <a:lnSpc>
                <a:spcPts val="6000"/>
              </a:lnSpc>
              <a:buFont typeface="Arial"/>
              <a:buChar char="•"/>
            </a:pPr>
            <a:r>
              <a:rPr lang="en-US" sz="50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Sử dụng bộ dataset m3CoT để finetune nhằm tăng khả năng suy luận, hiểu hình ảnh. </a:t>
            </a:r>
          </a:p>
          <a:p>
            <a:pPr marL="1079501" lvl="1" indent="-539750" algn="l">
              <a:lnSpc>
                <a:spcPts val="6000"/>
              </a:lnSpc>
              <a:buFont typeface="Arial"/>
              <a:buChar char="•"/>
            </a:pPr>
            <a:r>
              <a:rPr lang="en-US" sz="50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Xây dựng baseline model</a:t>
            </a:r>
          </a:p>
          <a:p>
            <a:pPr marL="2159001" lvl="2" indent="-719667" algn="l">
              <a:lnSpc>
                <a:spcPts val="6000"/>
              </a:lnSpc>
              <a:buFont typeface="Arial"/>
              <a:buChar char="⚬"/>
            </a:pPr>
            <a:r>
              <a:rPr lang="en-US" sz="50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Dataset: m3CoT</a:t>
            </a:r>
          </a:p>
          <a:p>
            <a:pPr marL="2159001" lvl="2" indent="-719667" algn="l">
              <a:lnSpc>
                <a:spcPts val="6000"/>
              </a:lnSpc>
              <a:buFont typeface="Arial"/>
              <a:buChar char="⚬"/>
            </a:pPr>
            <a:r>
              <a:rPr lang="en-US" sz="50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Phương pháp: GRPO</a:t>
            </a:r>
          </a:p>
          <a:p>
            <a:pPr marL="2159001" lvl="2" indent="-719667" algn="l">
              <a:lnSpc>
                <a:spcPts val="6000"/>
              </a:lnSpc>
              <a:buFont typeface="Arial"/>
              <a:buChar char="⚬"/>
            </a:pPr>
            <a:r>
              <a:rPr lang="en-US" sz="50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Reward: exact match, format reward</a:t>
            </a:r>
          </a:p>
          <a:p>
            <a:pPr marL="2159001" lvl="2" indent="-719667" algn="l">
              <a:lnSpc>
                <a:spcPts val="6000"/>
              </a:lnSpc>
              <a:buFont typeface="Arial"/>
              <a:buChar char="⚬"/>
            </a:pPr>
            <a:r>
              <a:rPr lang="en-US" sz="50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Framework: VLMR1, unsloth </a:t>
            </a:r>
          </a:p>
          <a:p>
            <a:pPr algn="l">
              <a:lnSpc>
                <a:spcPts val="6000"/>
              </a:lnSpc>
            </a:pPr>
            <a:r>
              <a:rPr lang="en-US" sz="50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          → Tạo baseline model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985772" y="2299185"/>
            <a:ext cx="9317901" cy="1380250"/>
            <a:chOff x="0" y="0"/>
            <a:chExt cx="12423868" cy="18403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423902" cy="1840357"/>
            </a:xfrm>
            <a:custGeom>
              <a:avLst/>
              <a:gdLst/>
              <a:ahLst/>
              <a:cxnLst/>
              <a:rect l="l" t="t" r="r" b="b"/>
              <a:pathLst>
                <a:path w="12423902" h="1840357">
                  <a:moveTo>
                    <a:pt x="0" y="0"/>
                  </a:moveTo>
                  <a:lnTo>
                    <a:pt x="12423902" y="0"/>
                  </a:lnTo>
                  <a:lnTo>
                    <a:pt x="12423902" y="1840357"/>
                  </a:lnTo>
                  <a:lnTo>
                    <a:pt x="0" y="1840357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 rot="-2700000">
            <a:off x="5172574" y="2645212"/>
            <a:ext cx="680669" cy="680672"/>
            <a:chOff x="0" y="0"/>
            <a:chExt cx="907558" cy="90756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07542" cy="907542"/>
            </a:xfrm>
            <a:custGeom>
              <a:avLst/>
              <a:gdLst/>
              <a:ahLst/>
              <a:cxnLst/>
              <a:rect l="l" t="t" r="r" b="b"/>
              <a:pathLst>
                <a:path w="907542" h="907542">
                  <a:moveTo>
                    <a:pt x="0" y="0"/>
                  </a:moveTo>
                  <a:lnTo>
                    <a:pt x="907542" y="0"/>
                  </a:lnTo>
                  <a:lnTo>
                    <a:pt x="907542" y="907542"/>
                  </a:lnTo>
                  <a:lnTo>
                    <a:pt x="0" y="907542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49803"/>
                  </a:srgbClr>
                </a:gs>
                <a:gs pos="100000">
                  <a:srgbClr val="F2F2F2">
                    <a:alpha val="100000"/>
                  </a:srgbClr>
                </a:gs>
              </a:gsLst>
              <a:lin ang="13500000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2700000">
            <a:off x="4499215" y="2467846"/>
            <a:ext cx="1035399" cy="1035401"/>
            <a:chOff x="0" y="0"/>
            <a:chExt cx="1380532" cy="138053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80490" cy="1380490"/>
            </a:xfrm>
            <a:custGeom>
              <a:avLst/>
              <a:gdLst/>
              <a:ahLst/>
              <a:cxnLst/>
              <a:rect l="l" t="t" r="r" b="b"/>
              <a:pathLst>
                <a:path w="1380490" h="1380490">
                  <a:moveTo>
                    <a:pt x="0" y="0"/>
                  </a:moveTo>
                  <a:lnTo>
                    <a:pt x="1380490" y="0"/>
                  </a:lnTo>
                  <a:lnTo>
                    <a:pt x="1380490" y="1380490"/>
                  </a:lnTo>
                  <a:lnTo>
                    <a:pt x="0" y="1380490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100000"/>
                  </a:srgbClr>
                </a:gs>
                <a:gs pos="100000">
                  <a:srgbClr val="EE0033">
                    <a:alpha val="100000"/>
                  </a:srgbClr>
                </a:gs>
              </a:gsLst>
              <a:lin ang="8100000"/>
            </a:gra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003040" y="341107"/>
            <a:ext cx="11853774" cy="776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b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NỘI DUNG CHÍNH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746254" y="2569809"/>
            <a:ext cx="486084" cy="776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1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4985772" y="4110951"/>
            <a:ext cx="9317901" cy="1380250"/>
            <a:chOff x="0" y="0"/>
            <a:chExt cx="12423868" cy="184033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423902" cy="1840357"/>
            </a:xfrm>
            <a:custGeom>
              <a:avLst/>
              <a:gdLst/>
              <a:ahLst/>
              <a:cxnLst/>
              <a:rect l="l" t="t" r="r" b="b"/>
              <a:pathLst>
                <a:path w="12423902" h="1840357">
                  <a:moveTo>
                    <a:pt x="0" y="0"/>
                  </a:moveTo>
                  <a:lnTo>
                    <a:pt x="12423902" y="0"/>
                  </a:lnTo>
                  <a:lnTo>
                    <a:pt x="12423902" y="1840357"/>
                  </a:lnTo>
                  <a:lnTo>
                    <a:pt x="0" y="1840357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/>
          <p:nvPr/>
        </p:nvGrpSpPr>
        <p:grpSpPr>
          <a:xfrm rot="-2700000">
            <a:off x="5172573" y="4456978"/>
            <a:ext cx="680668" cy="680672"/>
            <a:chOff x="0" y="0"/>
            <a:chExt cx="907558" cy="90756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907542" cy="907542"/>
            </a:xfrm>
            <a:custGeom>
              <a:avLst/>
              <a:gdLst/>
              <a:ahLst/>
              <a:cxnLst/>
              <a:rect l="l" t="t" r="r" b="b"/>
              <a:pathLst>
                <a:path w="907542" h="907542">
                  <a:moveTo>
                    <a:pt x="0" y="0"/>
                  </a:moveTo>
                  <a:lnTo>
                    <a:pt x="907542" y="0"/>
                  </a:lnTo>
                  <a:lnTo>
                    <a:pt x="907542" y="907542"/>
                  </a:lnTo>
                  <a:lnTo>
                    <a:pt x="0" y="907542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49803"/>
                  </a:srgbClr>
                </a:gs>
                <a:gs pos="100000">
                  <a:srgbClr val="F2F2F2">
                    <a:alpha val="100000"/>
                  </a:srgbClr>
                </a:gs>
              </a:gsLst>
              <a:lin ang="13500000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14"/>
          <p:cNvGrpSpPr/>
          <p:nvPr/>
        </p:nvGrpSpPr>
        <p:grpSpPr>
          <a:xfrm rot="2700000">
            <a:off x="4499214" y="4279612"/>
            <a:ext cx="1035399" cy="1035401"/>
            <a:chOff x="0" y="0"/>
            <a:chExt cx="1380532" cy="138053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380490" cy="1380490"/>
            </a:xfrm>
            <a:custGeom>
              <a:avLst/>
              <a:gdLst/>
              <a:ahLst/>
              <a:cxnLst/>
              <a:rect l="l" t="t" r="r" b="b"/>
              <a:pathLst>
                <a:path w="1380490" h="1380490">
                  <a:moveTo>
                    <a:pt x="0" y="0"/>
                  </a:moveTo>
                  <a:lnTo>
                    <a:pt x="1380490" y="0"/>
                  </a:lnTo>
                  <a:lnTo>
                    <a:pt x="1380490" y="1380490"/>
                  </a:lnTo>
                  <a:lnTo>
                    <a:pt x="0" y="1380490"/>
                  </a:lnTo>
                </a:path>
              </a:pathLst>
            </a:custGeom>
            <a:solidFill>
              <a:srgbClr val="E63946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4746252" y="4381575"/>
            <a:ext cx="486084" cy="776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171423" y="2707268"/>
            <a:ext cx="7581270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300" b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ĐẶT VẤN ĐỀ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210531" y="4542930"/>
            <a:ext cx="7177808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300" b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NỘI DUNG ĐÃ THỰC HIỆN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3065100" y="1161662"/>
            <a:ext cx="1623526" cy="68579"/>
            <a:chOff x="0" y="0"/>
            <a:chExt cx="2164702" cy="9143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164715" cy="91440"/>
            </a:xfrm>
            <a:custGeom>
              <a:avLst/>
              <a:gdLst/>
              <a:ahLst/>
              <a:cxnLst/>
              <a:rect l="l" t="t" r="r" b="b"/>
              <a:pathLst>
                <a:path w="2164715" h="91440">
                  <a:moveTo>
                    <a:pt x="0" y="0"/>
                  </a:moveTo>
                  <a:lnTo>
                    <a:pt x="2164715" y="0"/>
                  </a:lnTo>
                  <a:lnTo>
                    <a:pt x="2164715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E6394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" name="Group 21"/>
          <p:cNvGrpSpPr/>
          <p:nvPr/>
        </p:nvGrpSpPr>
        <p:grpSpPr>
          <a:xfrm rot="-5423405">
            <a:off x="1334539" y="-336141"/>
            <a:ext cx="680669" cy="1871190"/>
            <a:chOff x="0" y="0"/>
            <a:chExt cx="907558" cy="249492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907542" cy="2494915"/>
            </a:xfrm>
            <a:custGeom>
              <a:avLst/>
              <a:gdLst/>
              <a:ahLst/>
              <a:cxnLst/>
              <a:rect l="l" t="t" r="r" b="b"/>
              <a:pathLst>
                <a:path w="907542" h="2494915">
                  <a:moveTo>
                    <a:pt x="0" y="0"/>
                  </a:moveTo>
                  <a:lnTo>
                    <a:pt x="907542" y="0"/>
                  </a:lnTo>
                  <a:lnTo>
                    <a:pt x="907542" y="2494915"/>
                  </a:lnTo>
                  <a:lnTo>
                    <a:pt x="0" y="2494915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49803"/>
                  </a:srgbClr>
                </a:gs>
                <a:gs pos="100000">
                  <a:srgbClr val="F2F2F2">
                    <a:alpha val="100000"/>
                  </a:srgbClr>
                </a:gs>
              </a:gsLst>
              <a:lin ang="16223405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3" name="Group 23"/>
          <p:cNvGrpSpPr/>
          <p:nvPr/>
        </p:nvGrpSpPr>
        <p:grpSpPr>
          <a:xfrm rot="-23405">
            <a:off x="571182" y="433639"/>
            <a:ext cx="1867610" cy="826392"/>
            <a:chOff x="0" y="0"/>
            <a:chExt cx="2490146" cy="1101856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2490089" cy="1101852"/>
            </a:xfrm>
            <a:custGeom>
              <a:avLst/>
              <a:gdLst/>
              <a:ahLst/>
              <a:cxnLst/>
              <a:rect l="l" t="t" r="r" b="b"/>
              <a:pathLst>
                <a:path w="2490089" h="1101852">
                  <a:moveTo>
                    <a:pt x="0" y="0"/>
                  </a:moveTo>
                  <a:lnTo>
                    <a:pt x="2490089" y="0"/>
                  </a:lnTo>
                  <a:lnTo>
                    <a:pt x="2490089" y="1101852"/>
                  </a:lnTo>
                  <a:lnTo>
                    <a:pt x="0" y="1101852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100000"/>
                  </a:srgbClr>
                </a:gs>
                <a:gs pos="100000">
                  <a:srgbClr val="EE0033">
                    <a:alpha val="100000"/>
                  </a:srgbClr>
                </a:gs>
              </a:gsLst>
              <a:lin ang="10823405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0"/>
              <a:ext cx="2490146" cy="1101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 b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1</a:t>
              </a:r>
            </a:p>
          </p:txBody>
        </p:sp>
      </p:grpSp>
      <p:grpSp>
        <p:nvGrpSpPr>
          <p:cNvPr id="26" name="Group 26"/>
          <p:cNvGrpSpPr>
            <a:grpSpLocks noChangeAspect="1"/>
          </p:cNvGrpSpPr>
          <p:nvPr/>
        </p:nvGrpSpPr>
        <p:grpSpPr>
          <a:xfrm>
            <a:off x="16134352" y="9635640"/>
            <a:ext cx="1875781" cy="398603"/>
            <a:chOff x="0" y="0"/>
            <a:chExt cx="2501042" cy="53147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2501011" cy="531495"/>
            </a:xfrm>
            <a:custGeom>
              <a:avLst/>
              <a:gdLst/>
              <a:ahLst/>
              <a:cxnLst/>
              <a:rect l="l" t="t" r="r" b="b"/>
              <a:pathLst>
                <a:path w="2501011" h="531495">
                  <a:moveTo>
                    <a:pt x="0" y="0"/>
                  </a:moveTo>
                  <a:lnTo>
                    <a:pt x="2501011" y="0"/>
                  </a:lnTo>
                  <a:lnTo>
                    <a:pt x="2501011" y="531495"/>
                  </a:lnTo>
                  <a:lnTo>
                    <a:pt x="0" y="531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48" b="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4985770" y="5915838"/>
            <a:ext cx="9317901" cy="1380250"/>
            <a:chOff x="0" y="0"/>
            <a:chExt cx="12423868" cy="1840334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2423902" cy="1840357"/>
            </a:xfrm>
            <a:custGeom>
              <a:avLst/>
              <a:gdLst/>
              <a:ahLst/>
              <a:cxnLst/>
              <a:rect l="l" t="t" r="r" b="b"/>
              <a:pathLst>
                <a:path w="12423902" h="1840357">
                  <a:moveTo>
                    <a:pt x="0" y="0"/>
                  </a:moveTo>
                  <a:lnTo>
                    <a:pt x="12423902" y="0"/>
                  </a:lnTo>
                  <a:lnTo>
                    <a:pt x="12423902" y="1840357"/>
                  </a:lnTo>
                  <a:lnTo>
                    <a:pt x="0" y="1840357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0" name="Group 30"/>
          <p:cNvGrpSpPr/>
          <p:nvPr/>
        </p:nvGrpSpPr>
        <p:grpSpPr>
          <a:xfrm rot="-2700000">
            <a:off x="5172571" y="6261865"/>
            <a:ext cx="680669" cy="680672"/>
            <a:chOff x="0" y="0"/>
            <a:chExt cx="907558" cy="907562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907542" cy="907542"/>
            </a:xfrm>
            <a:custGeom>
              <a:avLst/>
              <a:gdLst/>
              <a:ahLst/>
              <a:cxnLst/>
              <a:rect l="l" t="t" r="r" b="b"/>
              <a:pathLst>
                <a:path w="907542" h="907542">
                  <a:moveTo>
                    <a:pt x="0" y="0"/>
                  </a:moveTo>
                  <a:lnTo>
                    <a:pt x="907542" y="0"/>
                  </a:lnTo>
                  <a:lnTo>
                    <a:pt x="907542" y="907542"/>
                  </a:lnTo>
                  <a:lnTo>
                    <a:pt x="0" y="907542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49803"/>
                  </a:srgbClr>
                </a:gs>
                <a:gs pos="100000">
                  <a:srgbClr val="F2F2F2">
                    <a:alpha val="100000"/>
                  </a:srgbClr>
                </a:gs>
              </a:gsLst>
              <a:lin ang="13500000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2" name="Group 32"/>
          <p:cNvGrpSpPr/>
          <p:nvPr/>
        </p:nvGrpSpPr>
        <p:grpSpPr>
          <a:xfrm rot="2700000">
            <a:off x="4499212" y="6084500"/>
            <a:ext cx="1035399" cy="1035401"/>
            <a:chOff x="0" y="0"/>
            <a:chExt cx="1380532" cy="1380534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1380490" cy="1380490"/>
            </a:xfrm>
            <a:custGeom>
              <a:avLst/>
              <a:gdLst/>
              <a:ahLst/>
              <a:cxnLst/>
              <a:rect l="l" t="t" r="r" b="b"/>
              <a:pathLst>
                <a:path w="1380490" h="1380490">
                  <a:moveTo>
                    <a:pt x="0" y="0"/>
                  </a:moveTo>
                  <a:lnTo>
                    <a:pt x="1380490" y="0"/>
                  </a:lnTo>
                  <a:lnTo>
                    <a:pt x="1380490" y="1380490"/>
                  </a:lnTo>
                  <a:lnTo>
                    <a:pt x="0" y="1380490"/>
                  </a:lnTo>
                </a:path>
              </a:pathLst>
            </a:custGeom>
            <a:solidFill>
              <a:srgbClr val="E63946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4746250" y="6186461"/>
            <a:ext cx="486084" cy="776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 b="1">
                <a:solidFill>
                  <a:srgbClr val="FFFFFF"/>
                </a:solidFill>
                <a:latin typeface="Sarabun Bold"/>
                <a:ea typeface="Sarabun Bold"/>
                <a:cs typeface="Sarabun Bold"/>
                <a:sym typeface="Sarabun Bold"/>
              </a:rPr>
              <a:t>3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6210530" y="6347816"/>
            <a:ext cx="7177808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300" b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KẾ HOẠCH TIẾP THEO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6134352" y="9635640"/>
            <a:ext cx="1875781" cy="398603"/>
            <a:chOff x="0" y="0"/>
            <a:chExt cx="2501042" cy="5314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01011" cy="531495"/>
            </a:xfrm>
            <a:custGeom>
              <a:avLst/>
              <a:gdLst/>
              <a:ahLst/>
              <a:cxnLst/>
              <a:rect l="l" t="t" r="r" b="b"/>
              <a:pathLst>
                <a:path w="2501011" h="531495">
                  <a:moveTo>
                    <a:pt x="0" y="0"/>
                  </a:moveTo>
                  <a:lnTo>
                    <a:pt x="2501011" y="0"/>
                  </a:lnTo>
                  <a:lnTo>
                    <a:pt x="2501011" y="531495"/>
                  </a:lnTo>
                  <a:lnTo>
                    <a:pt x="0" y="531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48" b="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958660" y="1232891"/>
            <a:ext cx="5118531" cy="216209"/>
            <a:chOff x="0" y="0"/>
            <a:chExt cx="2164702" cy="914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64715" cy="91440"/>
            </a:xfrm>
            <a:custGeom>
              <a:avLst/>
              <a:gdLst/>
              <a:ahLst/>
              <a:cxnLst/>
              <a:rect l="l" t="t" r="r" b="b"/>
              <a:pathLst>
                <a:path w="2164715" h="91440">
                  <a:moveTo>
                    <a:pt x="0" y="0"/>
                  </a:moveTo>
                  <a:lnTo>
                    <a:pt x="2164715" y="0"/>
                  </a:lnTo>
                  <a:lnTo>
                    <a:pt x="2164715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E6394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-5423405">
            <a:off x="1334539" y="-336141"/>
            <a:ext cx="680669" cy="1871190"/>
            <a:chOff x="0" y="0"/>
            <a:chExt cx="907558" cy="24949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7542" cy="2494915"/>
            </a:xfrm>
            <a:custGeom>
              <a:avLst/>
              <a:gdLst/>
              <a:ahLst/>
              <a:cxnLst/>
              <a:rect l="l" t="t" r="r" b="b"/>
              <a:pathLst>
                <a:path w="907542" h="2494915">
                  <a:moveTo>
                    <a:pt x="0" y="0"/>
                  </a:moveTo>
                  <a:lnTo>
                    <a:pt x="907542" y="0"/>
                  </a:lnTo>
                  <a:lnTo>
                    <a:pt x="907542" y="2494915"/>
                  </a:lnTo>
                  <a:lnTo>
                    <a:pt x="0" y="2494915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49803"/>
                  </a:srgbClr>
                </a:gs>
                <a:gs pos="100000">
                  <a:srgbClr val="F2F2F2">
                    <a:alpha val="100000"/>
                  </a:srgbClr>
                </a:gs>
              </a:gsLst>
              <a:lin ang="16223405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 rot="-23405">
            <a:off x="571804" y="433637"/>
            <a:ext cx="1867610" cy="1009117"/>
            <a:chOff x="0" y="0"/>
            <a:chExt cx="2490146" cy="134548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90089" cy="1345484"/>
            </a:xfrm>
            <a:custGeom>
              <a:avLst/>
              <a:gdLst/>
              <a:ahLst/>
              <a:cxnLst/>
              <a:rect l="l" t="t" r="r" b="b"/>
              <a:pathLst>
                <a:path w="2490089" h="1345484">
                  <a:moveTo>
                    <a:pt x="0" y="0"/>
                  </a:moveTo>
                  <a:lnTo>
                    <a:pt x="2490089" y="0"/>
                  </a:lnTo>
                  <a:lnTo>
                    <a:pt x="2490089" y="1345484"/>
                  </a:lnTo>
                  <a:lnTo>
                    <a:pt x="0" y="1345484"/>
                  </a:lnTo>
                </a:path>
              </a:pathLst>
            </a:custGeom>
            <a:gradFill rotWithShape="1">
              <a:gsLst>
                <a:gs pos="0">
                  <a:srgbClr val="E83846">
                    <a:alpha val="100000"/>
                  </a:srgbClr>
                </a:gs>
                <a:gs pos="100000">
                  <a:srgbClr val="EE0033">
                    <a:alpha val="100000"/>
                  </a:srgbClr>
                </a:gs>
              </a:gsLst>
              <a:lin ang="10823405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2490146" cy="13454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 b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2.4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958660" y="381000"/>
            <a:ext cx="14111794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Finetune LoRA 2 adapters for 2 task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17546" y="2361833"/>
            <a:ext cx="15852909" cy="3048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501" lvl="1" indent="-539750" algn="l">
              <a:lnSpc>
                <a:spcPts val="6000"/>
              </a:lnSpc>
              <a:buFont typeface="Arial"/>
              <a:buChar char="•"/>
            </a:pPr>
            <a:r>
              <a:rPr lang="en-US" sz="50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Finetune LoRA, 2 adapter cho 2 task riêng biệt </a:t>
            </a:r>
          </a:p>
          <a:p>
            <a:pPr marL="1079501" lvl="1" indent="-539750" algn="l">
              <a:lnSpc>
                <a:spcPts val="6000"/>
              </a:lnSpc>
              <a:buFont typeface="Arial"/>
              <a:buChar char="•"/>
            </a:pPr>
            <a:r>
              <a:rPr lang="en-US" sz="50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Data: dữ liệu sau khi đã augmentation</a:t>
            </a:r>
          </a:p>
          <a:p>
            <a:pPr marL="1079501" lvl="1" indent="-539750" algn="l">
              <a:lnSpc>
                <a:spcPts val="6000"/>
              </a:lnSpc>
              <a:buFont typeface="Arial"/>
              <a:buChar char="•"/>
            </a:pPr>
            <a:r>
              <a:rPr lang="en-US" sz="50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Bộ đánh giá: mỗi lớp 100 ảnh</a:t>
            </a:r>
          </a:p>
          <a:p>
            <a:pPr marL="1079501" lvl="1" indent="-539750" algn="l">
              <a:lnSpc>
                <a:spcPts val="6000"/>
              </a:lnSpc>
              <a:buFont typeface="Arial"/>
              <a:buChar char="•"/>
            </a:pPr>
            <a:r>
              <a:rPr lang="en-US" sz="50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Reward: format reward, exact reward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6134352" y="9635640"/>
            <a:ext cx="1875781" cy="398603"/>
            <a:chOff x="0" y="0"/>
            <a:chExt cx="2501042" cy="5314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01011" cy="531495"/>
            </a:xfrm>
            <a:custGeom>
              <a:avLst/>
              <a:gdLst/>
              <a:ahLst/>
              <a:cxnLst/>
              <a:rect l="l" t="t" r="r" b="b"/>
              <a:pathLst>
                <a:path w="2501011" h="531495">
                  <a:moveTo>
                    <a:pt x="0" y="0"/>
                  </a:moveTo>
                  <a:lnTo>
                    <a:pt x="2501011" y="0"/>
                  </a:lnTo>
                  <a:lnTo>
                    <a:pt x="2501011" y="531495"/>
                  </a:lnTo>
                  <a:lnTo>
                    <a:pt x="0" y="531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48" b="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958660" y="1232891"/>
            <a:ext cx="5118531" cy="216209"/>
            <a:chOff x="0" y="0"/>
            <a:chExt cx="2164702" cy="914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64715" cy="91440"/>
            </a:xfrm>
            <a:custGeom>
              <a:avLst/>
              <a:gdLst/>
              <a:ahLst/>
              <a:cxnLst/>
              <a:rect l="l" t="t" r="r" b="b"/>
              <a:pathLst>
                <a:path w="2164715" h="91440">
                  <a:moveTo>
                    <a:pt x="0" y="0"/>
                  </a:moveTo>
                  <a:lnTo>
                    <a:pt x="2164715" y="0"/>
                  </a:lnTo>
                  <a:lnTo>
                    <a:pt x="2164715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E6394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-5423405">
            <a:off x="1334539" y="-336141"/>
            <a:ext cx="680669" cy="1871190"/>
            <a:chOff x="0" y="0"/>
            <a:chExt cx="907558" cy="24949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7542" cy="2494915"/>
            </a:xfrm>
            <a:custGeom>
              <a:avLst/>
              <a:gdLst/>
              <a:ahLst/>
              <a:cxnLst/>
              <a:rect l="l" t="t" r="r" b="b"/>
              <a:pathLst>
                <a:path w="907542" h="2494915">
                  <a:moveTo>
                    <a:pt x="0" y="0"/>
                  </a:moveTo>
                  <a:lnTo>
                    <a:pt x="907542" y="0"/>
                  </a:lnTo>
                  <a:lnTo>
                    <a:pt x="907542" y="2494915"/>
                  </a:lnTo>
                  <a:lnTo>
                    <a:pt x="0" y="2494915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49803"/>
                  </a:srgbClr>
                </a:gs>
                <a:gs pos="100000">
                  <a:srgbClr val="F2F2F2">
                    <a:alpha val="100000"/>
                  </a:srgbClr>
                </a:gs>
              </a:gsLst>
              <a:lin ang="16223405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 rot="-23405">
            <a:off x="571804" y="433637"/>
            <a:ext cx="1867610" cy="1009117"/>
            <a:chOff x="0" y="0"/>
            <a:chExt cx="2490146" cy="134548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90089" cy="1345484"/>
            </a:xfrm>
            <a:custGeom>
              <a:avLst/>
              <a:gdLst/>
              <a:ahLst/>
              <a:cxnLst/>
              <a:rect l="l" t="t" r="r" b="b"/>
              <a:pathLst>
                <a:path w="2490089" h="1345484">
                  <a:moveTo>
                    <a:pt x="0" y="0"/>
                  </a:moveTo>
                  <a:lnTo>
                    <a:pt x="2490089" y="0"/>
                  </a:lnTo>
                  <a:lnTo>
                    <a:pt x="2490089" y="1345484"/>
                  </a:lnTo>
                  <a:lnTo>
                    <a:pt x="0" y="1345484"/>
                  </a:lnTo>
                </a:path>
              </a:pathLst>
            </a:custGeom>
            <a:gradFill rotWithShape="1">
              <a:gsLst>
                <a:gs pos="0">
                  <a:srgbClr val="E83846">
                    <a:alpha val="100000"/>
                  </a:srgbClr>
                </a:gs>
                <a:gs pos="100000">
                  <a:srgbClr val="EE0033">
                    <a:alpha val="100000"/>
                  </a:srgbClr>
                </a:gs>
              </a:gsLst>
              <a:lin ang="10823405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2490146" cy="13454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 b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2.4</a:t>
              </a:r>
            </a:p>
          </p:txBody>
        </p:sp>
      </p:grpSp>
      <p:sp>
        <p:nvSpPr>
          <p:cNvPr id="11" name="Freeform 11"/>
          <p:cNvSpPr/>
          <p:nvPr/>
        </p:nvSpPr>
        <p:spPr>
          <a:xfrm>
            <a:off x="2612764" y="2535105"/>
            <a:ext cx="13121544" cy="6445959"/>
          </a:xfrm>
          <a:custGeom>
            <a:avLst/>
            <a:gdLst/>
            <a:ahLst/>
            <a:cxnLst/>
            <a:rect l="l" t="t" r="r" b="b"/>
            <a:pathLst>
              <a:path w="13121544" h="6445959">
                <a:moveTo>
                  <a:pt x="0" y="0"/>
                </a:moveTo>
                <a:lnTo>
                  <a:pt x="13121544" y="0"/>
                </a:lnTo>
                <a:lnTo>
                  <a:pt x="13121544" y="6445958"/>
                </a:lnTo>
                <a:lnTo>
                  <a:pt x="0" y="6445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2958660" y="381000"/>
            <a:ext cx="14111794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Baseline model result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36983" y="1649125"/>
            <a:ext cx="15852909" cy="685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1769" lvl="1" indent="-485885" algn="l">
              <a:lnSpc>
                <a:spcPts val="5401"/>
              </a:lnSpc>
              <a:buFont typeface="Arial"/>
              <a:buChar char="•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Task VQA: bộ dữ liệu góc xoay của tủ điện (Cabinet_angle)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6134352" y="9635640"/>
            <a:ext cx="1875781" cy="398603"/>
            <a:chOff x="0" y="0"/>
            <a:chExt cx="2501042" cy="5314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01011" cy="531495"/>
            </a:xfrm>
            <a:custGeom>
              <a:avLst/>
              <a:gdLst/>
              <a:ahLst/>
              <a:cxnLst/>
              <a:rect l="l" t="t" r="r" b="b"/>
              <a:pathLst>
                <a:path w="2501011" h="531495">
                  <a:moveTo>
                    <a:pt x="0" y="0"/>
                  </a:moveTo>
                  <a:lnTo>
                    <a:pt x="2501011" y="0"/>
                  </a:lnTo>
                  <a:lnTo>
                    <a:pt x="2501011" y="531495"/>
                  </a:lnTo>
                  <a:lnTo>
                    <a:pt x="0" y="531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48" b="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958660" y="1232891"/>
            <a:ext cx="5118531" cy="216209"/>
            <a:chOff x="0" y="0"/>
            <a:chExt cx="2164702" cy="914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64715" cy="91440"/>
            </a:xfrm>
            <a:custGeom>
              <a:avLst/>
              <a:gdLst/>
              <a:ahLst/>
              <a:cxnLst/>
              <a:rect l="l" t="t" r="r" b="b"/>
              <a:pathLst>
                <a:path w="2164715" h="91440">
                  <a:moveTo>
                    <a:pt x="0" y="0"/>
                  </a:moveTo>
                  <a:lnTo>
                    <a:pt x="2164715" y="0"/>
                  </a:lnTo>
                  <a:lnTo>
                    <a:pt x="2164715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E6394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-5423405">
            <a:off x="1334539" y="-336141"/>
            <a:ext cx="680669" cy="1871190"/>
            <a:chOff x="0" y="0"/>
            <a:chExt cx="907558" cy="24949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7542" cy="2494915"/>
            </a:xfrm>
            <a:custGeom>
              <a:avLst/>
              <a:gdLst/>
              <a:ahLst/>
              <a:cxnLst/>
              <a:rect l="l" t="t" r="r" b="b"/>
              <a:pathLst>
                <a:path w="907542" h="2494915">
                  <a:moveTo>
                    <a:pt x="0" y="0"/>
                  </a:moveTo>
                  <a:lnTo>
                    <a:pt x="907542" y="0"/>
                  </a:lnTo>
                  <a:lnTo>
                    <a:pt x="907542" y="2494915"/>
                  </a:lnTo>
                  <a:lnTo>
                    <a:pt x="0" y="2494915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49803"/>
                  </a:srgbClr>
                </a:gs>
                <a:gs pos="100000">
                  <a:srgbClr val="F2F2F2">
                    <a:alpha val="100000"/>
                  </a:srgbClr>
                </a:gs>
              </a:gsLst>
              <a:lin ang="16223405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 rot="-23405">
            <a:off x="571804" y="433637"/>
            <a:ext cx="1867610" cy="1009117"/>
            <a:chOff x="0" y="0"/>
            <a:chExt cx="2490146" cy="134548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90089" cy="1345484"/>
            </a:xfrm>
            <a:custGeom>
              <a:avLst/>
              <a:gdLst/>
              <a:ahLst/>
              <a:cxnLst/>
              <a:rect l="l" t="t" r="r" b="b"/>
              <a:pathLst>
                <a:path w="2490089" h="1345484">
                  <a:moveTo>
                    <a:pt x="0" y="0"/>
                  </a:moveTo>
                  <a:lnTo>
                    <a:pt x="2490089" y="0"/>
                  </a:lnTo>
                  <a:lnTo>
                    <a:pt x="2490089" y="1345484"/>
                  </a:lnTo>
                  <a:lnTo>
                    <a:pt x="0" y="1345484"/>
                  </a:lnTo>
                </a:path>
              </a:pathLst>
            </a:custGeom>
            <a:gradFill rotWithShape="1">
              <a:gsLst>
                <a:gs pos="0">
                  <a:srgbClr val="E83846">
                    <a:alpha val="100000"/>
                  </a:srgbClr>
                </a:gs>
                <a:gs pos="100000">
                  <a:srgbClr val="EE0033">
                    <a:alpha val="100000"/>
                  </a:srgbClr>
                </a:gs>
              </a:gsLst>
              <a:lin ang="10823405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2490146" cy="13454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 b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2.4</a:t>
              </a:r>
            </a:p>
          </p:txBody>
        </p:sp>
      </p:grpSp>
      <p:sp>
        <p:nvSpPr>
          <p:cNvPr id="11" name="Freeform 11"/>
          <p:cNvSpPr/>
          <p:nvPr/>
        </p:nvSpPr>
        <p:spPr>
          <a:xfrm>
            <a:off x="2026454" y="3981365"/>
            <a:ext cx="14235091" cy="4234940"/>
          </a:xfrm>
          <a:custGeom>
            <a:avLst/>
            <a:gdLst/>
            <a:ahLst/>
            <a:cxnLst/>
            <a:rect l="l" t="t" r="r" b="b"/>
            <a:pathLst>
              <a:path w="14235091" h="4234940">
                <a:moveTo>
                  <a:pt x="0" y="0"/>
                </a:moveTo>
                <a:lnTo>
                  <a:pt x="14235092" y="0"/>
                </a:lnTo>
                <a:lnTo>
                  <a:pt x="14235092" y="4234940"/>
                </a:lnTo>
                <a:lnTo>
                  <a:pt x="0" y="42349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2958660" y="381000"/>
            <a:ext cx="14111794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Baseline model result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505609" y="1857290"/>
            <a:ext cx="15753691" cy="1285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6780" lvl="1" indent="-453390" algn="l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sz="4200" b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Sau finetune với m3CoT, OCR có cải thiện nhưng mức tăng còn khiêm tốn.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6134352" y="9635640"/>
            <a:ext cx="1875781" cy="398603"/>
            <a:chOff x="0" y="0"/>
            <a:chExt cx="2501042" cy="5314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01011" cy="531495"/>
            </a:xfrm>
            <a:custGeom>
              <a:avLst/>
              <a:gdLst/>
              <a:ahLst/>
              <a:cxnLst/>
              <a:rect l="l" t="t" r="r" b="b"/>
              <a:pathLst>
                <a:path w="2501011" h="531495">
                  <a:moveTo>
                    <a:pt x="0" y="0"/>
                  </a:moveTo>
                  <a:lnTo>
                    <a:pt x="2501011" y="0"/>
                  </a:lnTo>
                  <a:lnTo>
                    <a:pt x="2501011" y="531495"/>
                  </a:lnTo>
                  <a:lnTo>
                    <a:pt x="0" y="531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48" b="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958660" y="1232891"/>
            <a:ext cx="5118531" cy="216209"/>
            <a:chOff x="0" y="0"/>
            <a:chExt cx="2164702" cy="914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64715" cy="91440"/>
            </a:xfrm>
            <a:custGeom>
              <a:avLst/>
              <a:gdLst/>
              <a:ahLst/>
              <a:cxnLst/>
              <a:rect l="l" t="t" r="r" b="b"/>
              <a:pathLst>
                <a:path w="2164715" h="91440">
                  <a:moveTo>
                    <a:pt x="0" y="0"/>
                  </a:moveTo>
                  <a:lnTo>
                    <a:pt x="2164715" y="0"/>
                  </a:lnTo>
                  <a:lnTo>
                    <a:pt x="2164715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E6394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-5423405">
            <a:off x="1334539" y="-336141"/>
            <a:ext cx="680669" cy="1871190"/>
            <a:chOff x="0" y="0"/>
            <a:chExt cx="907558" cy="24949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7542" cy="2494915"/>
            </a:xfrm>
            <a:custGeom>
              <a:avLst/>
              <a:gdLst/>
              <a:ahLst/>
              <a:cxnLst/>
              <a:rect l="l" t="t" r="r" b="b"/>
              <a:pathLst>
                <a:path w="907542" h="2494915">
                  <a:moveTo>
                    <a:pt x="0" y="0"/>
                  </a:moveTo>
                  <a:lnTo>
                    <a:pt x="907542" y="0"/>
                  </a:lnTo>
                  <a:lnTo>
                    <a:pt x="907542" y="2494915"/>
                  </a:lnTo>
                  <a:lnTo>
                    <a:pt x="0" y="2494915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49803"/>
                  </a:srgbClr>
                </a:gs>
                <a:gs pos="100000">
                  <a:srgbClr val="F2F2F2">
                    <a:alpha val="100000"/>
                  </a:srgbClr>
                </a:gs>
              </a:gsLst>
              <a:lin ang="16223405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 rot="-23405">
            <a:off x="571804" y="433637"/>
            <a:ext cx="1867610" cy="1009117"/>
            <a:chOff x="0" y="0"/>
            <a:chExt cx="2490146" cy="134548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90089" cy="1345484"/>
            </a:xfrm>
            <a:custGeom>
              <a:avLst/>
              <a:gdLst/>
              <a:ahLst/>
              <a:cxnLst/>
              <a:rect l="l" t="t" r="r" b="b"/>
              <a:pathLst>
                <a:path w="2490089" h="1345484">
                  <a:moveTo>
                    <a:pt x="0" y="0"/>
                  </a:moveTo>
                  <a:lnTo>
                    <a:pt x="2490089" y="0"/>
                  </a:lnTo>
                  <a:lnTo>
                    <a:pt x="2490089" y="1345484"/>
                  </a:lnTo>
                  <a:lnTo>
                    <a:pt x="0" y="1345484"/>
                  </a:lnTo>
                </a:path>
              </a:pathLst>
            </a:custGeom>
            <a:gradFill rotWithShape="1">
              <a:gsLst>
                <a:gs pos="0">
                  <a:srgbClr val="E83846">
                    <a:alpha val="100000"/>
                  </a:srgbClr>
                </a:gs>
                <a:gs pos="100000">
                  <a:srgbClr val="EE0033">
                    <a:alpha val="100000"/>
                  </a:srgbClr>
                </a:gs>
              </a:gsLst>
              <a:lin ang="10823405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2490146" cy="13454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 b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2.4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958660" y="381000"/>
            <a:ext cx="14111794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Baseline model result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68391" y="1744375"/>
            <a:ext cx="15976914" cy="2390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4799"/>
              </a:lnSpc>
              <a:spcBef>
                <a:spcPct val="0"/>
              </a:spcBef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Finetune với m3CoT giúp mô hình cải thiện về Accuracy, Weighted Avg và hiệu suất ở các lớp chính (A, B).</a:t>
            </a:r>
          </a:p>
          <a:p>
            <a:pPr marL="863599" lvl="1" indent="-431800" algn="l">
              <a:lnSpc>
                <a:spcPts val="4799"/>
              </a:lnSpc>
              <a:spcBef>
                <a:spcPct val="0"/>
              </a:spcBef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Vấn đề imbalance dữ liệu vẫn tồn tại: lớp C (rất ít mẫu) và lớp D chưa được học tốt → kéo thấp Macro Avg.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36983" y="5153025"/>
            <a:ext cx="15976914" cy="2990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47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Sau khi dữ liệu các lớp được cân bằng, mô hình đã học tốt hơn các lớp C (góc 180 độ) và lớp D (góc 270 độ) </a:t>
            </a:r>
          </a:p>
          <a:p>
            <a:pPr algn="l">
              <a:lnSpc>
                <a:spcPts val="4799"/>
              </a:lnSpc>
            </a:pPr>
            <a:endParaRPr lang="en-US" sz="3999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algn="l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=&gt; Có thể cải thiện kết quả bằng cách: thêm hàm reward cho phần reasoning, thử nghiệm Full Finetuning, GSPO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06800" y="7620000"/>
            <a:ext cx="3962550" cy="3962550"/>
            <a:chOff x="0" y="0"/>
            <a:chExt cx="5283400" cy="5283400"/>
          </a:xfrm>
        </p:grpSpPr>
        <p:sp>
          <p:nvSpPr>
            <p:cNvPr id="3" name="Freeform 3"/>
            <p:cNvSpPr/>
            <p:nvPr/>
          </p:nvSpPr>
          <p:spPr>
            <a:xfrm>
              <a:off x="-2413" y="-2413"/>
              <a:ext cx="5288280" cy="5288280"/>
            </a:xfrm>
            <a:custGeom>
              <a:avLst/>
              <a:gdLst/>
              <a:ahLst/>
              <a:cxnLst/>
              <a:rect l="l" t="t" r="r" b="b"/>
              <a:pathLst>
                <a:path w="5288280" h="5288280">
                  <a:moveTo>
                    <a:pt x="9906" y="2626106"/>
                  </a:moveTo>
                  <a:lnTo>
                    <a:pt x="2626106" y="9906"/>
                  </a:lnTo>
                  <a:cubicBezTo>
                    <a:pt x="2636012" y="0"/>
                    <a:pt x="2652141" y="0"/>
                    <a:pt x="2662047" y="9906"/>
                  </a:cubicBezTo>
                  <a:lnTo>
                    <a:pt x="5278374" y="2626106"/>
                  </a:lnTo>
                  <a:cubicBezTo>
                    <a:pt x="5288280" y="2636012"/>
                    <a:pt x="5288280" y="2652141"/>
                    <a:pt x="5278374" y="2662047"/>
                  </a:cubicBezTo>
                  <a:lnTo>
                    <a:pt x="2662047" y="5278374"/>
                  </a:lnTo>
                  <a:cubicBezTo>
                    <a:pt x="2652141" y="5288280"/>
                    <a:pt x="2636012" y="5288280"/>
                    <a:pt x="2626106" y="5278374"/>
                  </a:cubicBezTo>
                  <a:lnTo>
                    <a:pt x="9906" y="2662047"/>
                  </a:lnTo>
                  <a:cubicBezTo>
                    <a:pt x="0" y="2652141"/>
                    <a:pt x="0" y="2636012"/>
                    <a:pt x="9906" y="2626106"/>
                  </a:cubicBezTo>
                  <a:moveTo>
                    <a:pt x="45847" y="2662047"/>
                  </a:moveTo>
                  <a:lnTo>
                    <a:pt x="27813" y="2644140"/>
                  </a:lnTo>
                  <a:lnTo>
                    <a:pt x="45720" y="2626233"/>
                  </a:lnTo>
                  <a:lnTo>
                    <a:pt x="2662047" y="5242433"/>
                  </a:lnTo>
                  <a:lnTo>
                    <a:pt x="2644140" y="5260340"/>
                  </a:lnTo>
                  <a:lnTo>
                    <a:pt x="2626233" y="5242433"/>
                  </a:lnTo>
                  <a:lnTo>
                    <a:pt x="5242433" y="2626106"/>
                  </a:lnTo>
                  <a:lnTo>
                    <a:pt x="5260340" y="2644013"/>
                  </a:lnTo>
                  <a:lnTo>
                    <a:pt x="5242433" y="2661920"/>
                  </a:lnTo>
                  <a:lnTo>
                    <a:pt x="2626106" y="45720"/>
                  </a:lnTo>
                  <a:lnTo>
                    <a:pt x="2644140" y="27813"/>
                  </a:lnTo>
                  <a:lnTo>
                    <a:pt x="2662047" y="45720"/>
                  </a:lnTo>
                  <a:lnTo>
                    <a:pt x="45720" y="2662047"/>
                  </a:lnTo>
                  <a:close/>
                </a:path>
              </a:pathLst>
            </a:custGeom>
            <a:solidFill>
              <a:srgbClr val="F77F0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-1981200" y="7620000"/>
            <a:ext cx="3962550" cy="3962550"/>
            <a:chOff x="0" y="0"/>
            <a:chExt cx="5283400" cy="5283400"/>
          </a:xfrm>
        </p:grpSpPr>
        <p:sp>
          <p:nvSpPr>
            <p:cNvPr id="5" name="Freeform 5"/>
            <p:cNvSpPr/>
            <p:nvPr/>
          </p:nvSpPr>
          <p:spPr>
            <a:xfrm>
              <a:off x="-2413" y="-2413"/>
              <a:ext cx="5288280" cy="5288280"/>
            </a:xfrm>
            <a:custGeom>
              <a:avLst/>
              <a:gdLst/>
              <a:ahLst/>
              <a:cxnLst/>
              <a:rect l="l" t="t" r="r" b="b"/>
              <a:pathLst>
                <a:path w="5288280" h="5288280">
                  <a:moveTo>
                    <a:pt x="9906" y="2626106"/>
                  </a:moveTo>
                  <a:lnTo>
                    <a:pt x="2626106" y="9906"/>
                  </a:lnTo>
                  <a:cubicBezTo>
                    <a:pt x="2636012" y="0"/>
                    <a:pt x="2652141" y="0"/>
                    <a:pt x="2662047" y="9906"/>
                  </a:cubicBezTo>
                  <a:lnTo>
                    <a:pt x="5278374" y="2626106"/>
                  </a:lnTo>
                  <a:cubicBezTo>
                    <a:pt x="5288280" y="2636012"/>
                    <a:pt x="5288280" y="2652141"/>
                    <a:pt x="5278374" y="2662047"/>
                  </a:cubicBezTo>
                  <a:lnTo>
                    <a:pt x="2662047" y="5278374"/>
                  </a:lnTo>
                  <a:cubicBezTo>
                    <a:pt x="2652141" y="5288280"/>
                    <a:pt x="2636012" y="5288280"/>
                    <a:pt x="2626106" y="5278374"/>
                  </a:cubicBezTo>
                  <a:lnTo>
                    <a:pt x="9906" y="2662047"/>
                  </a:lnTo>
                  <a:cubicBezTo>
                    <a:pt x="0" y="2652141"/>
                    <a:pt x="0" y="2636012"/>
                    <a:pt x="9906" y="2626106"/>
                  </a:cubicBezTo>
                  <a:moveTo>
                    <a:pt x="45847" y="2662047"/>
                  </a:moveTo>
                  <a:lnTo>
                    <a:pt x="27813" y="2644140"/>
                  </a:lnTo>
                  <a:lnTo>
                    <a:pt x="45720" y="2626233"/>
                  </a:lnTo>
                  <a:lnTo>
                    <a:pt x="2662047" y="5242433"/>
                  </a:lnTo>
                  <a:lnTo>
                    <a:pt x="2644140" y="5260340"/>
                  </a:lnTo>
                  <a:lnTo>
                    <a:pt x="2626233" y="5242433"/>
                  </a:lnTo>
                  <a:lnTo>
                    <a:pt x="5242433" y="2626106"/>
                  </a:lnTo>
                  <a:lnTo>
                    <a:pt x="5260340" y="2644013"/>
                  </a:lnTo>
                  <a:lnTo>
                    <a:pt x="5242433" y="2661920"/>
                  </a:lnTo>
                  <a:lnTo>
                    <a:pt x="2626106" y="45720"/>
                  </a:lnTo>
                  <a:lnTo>
                    <a:pt x="2644140" y="27813"/>
                  </a:lnTo>
                  <a:lnTo>
                    <a:pt x="2662047" y="45720"/>
                  </a:lnTo>
                  <a:lnTo>
                    <a:pt x="45720" y="2662047"/>
                  </a:lnTo>
                  <a:close/>
                </a:path>
              </a:pathLst>
            </a:custGeom>
            <a:solidFill>
              <a:srgbClr val="F77F0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162800" y="-1365570"/>
            <a:ext cx="3962550" cy="3962550"/>
            <a:chOff x="0" y="0"/>
            <a:chExt cx="5283400" cy="5283400"/>
          </a:xfrm>
        </p:grpSpPr>
        <p:sp>
          <p:nvSpPr>
            <p:cNvPr id="7" name="Freeform 7"/>
            <p:cNvSpPr/>
            <p:nvPr/>
          </p:nvSpPr>
          <p:spPr>
            <a:xfrm>
              <a:off x="-2413" y="-2413"/>
              <a:ext cx="5288280" cy="5288280"/>
            </a:xfrm>
            <a:custGeom>
              <a:avLst/>
              <a:gdLst/>
              <a:ahLst/>
              <a:cxnLst/>
              <a:rect l="l" t="t" r="r" b="b"/>
              <a:pathLst>
                <a:path w="5288280" h="5288280">
                  <a:moveTo>
                    <a:pt x="9906" y="2626106"/>
                  </a:moveTo>
                  <a:lnTo>
                    <a:pt x="2626106" y="9906"/>
                  </a:lnTo>
                  <a:cubicBezTo>
                    <a:pt x="2636012" y="0"/>
                    <a:pt x="2652141" y="0"/>
                    <a:pt x="2662047" y="9906"/>
                  </a:cubicBezTo>
                  <a:lnTo>
                    <a:pt x="5278374" y="2626106"/>
                  </a:lnTo>
                  <a:cubicBezTo>
                    <a:pt x="5288280" y="2636012"/>
                    <a:pt x="5288280" y="2652141"/>
                    <a:pt x="5278374" y="2662047"/>
                  </a:cubicBezTo>
                  <a:lnTo>
                    <a:pt x="2662047" y="5278374"/>
                  </a:lnTo>
                  <a:cubicBezTo>
                    <a:pt x="2652141" y="5288280"/>
                    <a:pt x="2636012" y="5288280"/>
                    <a:pt x="2626106" y="5278374"/>
                  </a:cubicBezTo>
                  <a:lnTo>
                    <a:pt x="9906" y="2662047"/>
                  </a:lnTo>
                  <a:cubicBezTo>
                    <a:pt x="0" y="2652141"/>
                    <a:pt x="0" y="2636012"/>
                    <a:pt x="9906" y="2626106"/>
                  </a:cubicBezTo>
                  <a:moveTo>
                    <a:pt x="45847" y="2662047"/>
                  </a:moveTo>
                  <a:lnTo>
                    <a:pt x="27813" y="2644140"/>
                  </a:lnTo>
                  <a:lnTo>
                    <a:pt x="45720" y="2626233"/>
                  </a:lnTo>
                  <a:lnTo>
                    <a:pt x="2662047" y="5242433"/>
                  </a:lnTo>
                  <a:lnTo>
                    <a:pt x="2644140" y="5260340"/>
                  </a:lnTo>
                  <a:lnTo>
                    <a:pt x="2626233" y="5242433"/>
                  </a:lnTo>
                  <a:lnTo>
                    <a:pt x="5242433" y="2626106"/>
                  </a:lnTo>
                  <a:lnTo>
                    <a:pt x="5260340" y="2644013"/>
                  </a:lnTo>
                  <a:lnTo>
                    <a:pt x="5242433" y="2661920"/>
                  </a:lnTo>
                  <a:lnTo>
                    <a:pt x="2626106" y="45720"/>
                  </a:lnTo>
                  <a:lnTo>
                    <a:pt x="2644140" y="27813"/>
                  </a:lnTo>
                  <a:lnTo>
                    <a:pt x="2662047" y="45720"/>
                  </a:lnTo>
                  <a:lnTo>
                    <a:pt x="45720" y="2662047"/>
                  </a:lnTo>
                  <a:close/>
                </a:path>
              </a:pathLst>
            </a:custGeom>
            <a:solidFill>
              <a:srgbClr val="6AC08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6785288" y="4879209"/>
            <a:ext cx="6084572" cy="1104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 spc="-1">
                <a:solidFill>
                  <a:srgbClr val="EE0033"/>
                </a:solidFill>
                <a:latin typeface="Sarabun"/>
                <a:ea typeface="Sarabun"/>
                <a:cs typeface="Sarabun"/>
                <a:sym typeface="Sarabun"/>
              </a:rPr>
              <a:t>KẾ HOẠCH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4410034" y="4109609"/>
            <a:ext cx="2648361" cy="2653627"/>
            <a:chOff x="0" y="0"/>
            <a:chExt cx="3531148" cy="3538169"/>
          </a:xfrm>
        </p:grpSpPr>
        <p:sp>
          <p:nvSpPr>
            <p:cNvPr id="10" name="Freeform 10"/>
            <p:cNvSpPr/>
            <p:nvPr/>
          </p:nvSpPr>
          <p:spPr>
            <a:xfrm>
              <a:off x="25400" y="30237"/>
              <a:ext cx="3480308" cy="3477757"/>
            </a:xfrm>
            <a:custGeom>
              <a:avLst/>
              <a:gdLst/>
              <a:ahLst/>
              <a:cxnLst/>
              <a:rect l="l" t="t" r="r" b="b"/>
              <a:pathLst>
                <a:path w="3480308" h="3477757">
                  <a:moveTo>
                    <a:pt x="0" y="0"/>
                  </a:moveTo>
                  <a:lnTo>
                    <a:pt x="3480308" y="0"/>
                  </a:lnTo>
                  <a:lnTo>
                    <a:pt x="3480308" y="3477758"/>
                  </a:lnTo>
                  <a:lnTo>
                    <a:pt x="0" y="347775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0"/>
              <a:ext cx="3531108" cy="3538222"/>
            </a:xfrm>
            <a:custGeom>
              <a:avLst/>
              <a:gdLst/>
              <a:ahLst/>
              <a:cxnLst/>
              <a:rect l="l" t="t" r="r" b="b"/>
              <a:pathLst>
                <a:path w="3531108" h="3538222">
                  <a:moveTo>
                    <a:pt x="25400" y="0"/>
                  </a:moveTo>
                  <a:lnTo>
                    <a:pt x="3505708" y="0"/>
                  </a:lnTo>
                  <a:cubicBezTo>
                    <a:pt x="3519678" y="0"/>
                    <a:pt x="3531108" y="13607"/>
                    <a:pt x="3531108" y="30237"/>
                  </a:cubicBezTo>
                  <a:lnTo>
                    <a:pt x="3531108" y="3507995"/>
                  </a:lnTo>
                  <a:cubicBezTo>
                    <a:pt x="3531108" y="3524626"/>
                    <a:pt x="3519678" y="3538222"/>
                    <a:pt x="3505708" y="3538222"/>
                  </a:cubicBezTo>
                  <a:lnTo>
                    <a:pt x="25400" y="3538222"/>
                  </a:lnTo>
                  <a:cubicBezTo>
                    <a:pt x="11430" y="3538222"/>
                    <a:pt x="0" y="3524626"/>
                    <a:pt x="0" y="3507995"/>
                  </a:cubicBezTo>
                  <a:lnTo>
                    <a:pt x="0" y="30237"/>
                  </a:lnTo>
                  <a:cubicBezTo>
                    <a:pt x="0" y="13607"/>
                    <a:pt x="11430" y="0"/>
                    <a:pt x="25400" y="0"/>
                  </a:cubicBezTo>
                  <a:moveTo>
                    <a:pt x="25400" y="60475"/>
                  </a:moveTo>
                  <a:lnTo>
                    <a:pt x="25400" y="30237"/>
                  </a:lnTo>
                  <a:lnTo>
                    <a:pt x="50800" y="30237"/>
                  </a:lnTo>
                  <a:lnTo>
                    <a:pt x="50800" y="3507995"/>
                  </a:lnTo>
                  <a:lnTo>
                    <a:pt x="25400" y="3507995"/>
                  </a:lnTo>
                  <a:lnTo>
                    <a:pt x="25400" y="3477757"/>
                  </a:lnTo>
                  <a:lnTo>
                    <a:pt x="3505708" y="3477757"/>
                  </a:lnTo>
                  <a:lnTo>
                    <a:pt x="3505708" y="3507995"/>
                  </a:lnTo>
                  <a:lnTo>
                    <a:pt x="3480308" y="3507995"/>
                  </a:lnTo>
                  <a:lnTo>
                    <a:pt x="3480308" y="30237"/>
                  </a:lnTo>
                  <a:lnTo>
                    <a:pt x="3505708" y="30237"/>
                  </a:lnTo>
                  <a:lnTo>
                    <a:pt x="3505708" y="60475"/>
                  </a:lnTo>
                  <a:lnTo>
                    <a:pt x="25400" y="60475"/>
                  </a:lnTo>
                  <a:close/>
                </a:path>
              </a:pathLst>
            </a:custGeom>
            <a:solidFill>
              <a:srgbClr val="EF003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0"/>
              <a:ext cx="3531148" cy="35381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880"/>
                </a:lnSpc>
              </a:pPr>
              <a:r>
                <a:rPr lang="en-US" sz="9900" b="1">
                  <a:solidFill>
                    <a:srgbClr val="EF0032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03</a:t>
              </a: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6134352" y="9635640"/>
            <a:ext cx="1875781" cy="398603"/>
            <a:chOff x="0" y="0"/>
            <a:chExt cx="2501042" cy="5314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01011" cy="531495"/>
            </a:xfrm>
            <a:custGeom>
              <a:avLst/>
              <a:gdLst/>
              <a:ahLst/>
              <a:cxnLst/>
              <a:rect l="l" t="t" r="r" b="b"/>
              <a:pathLst>
                <a:path w="2501011" h="531495">
                  <a:moveTo>
                    <a:pt x="0" y="0"/>
                  </a:moveTo>
                  <a:lnTo>
                    <a:pt x="2501011" y="0"/>
                  </a:lnTo>
                  <a:lnTo>
                    <a:pt x="2501011" y="531495"/>
                  </a:lnTo>
                  <a:lnTo>
                    <a:pt x="0" y="531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48" b="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2958660" y="194295"/>
            <a:ext cx="13013209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KẾ HOẠCH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3051520" y="1080183"/>
            <a:ext cx="1623526" cy="68578"/>
            <a:chOff x="0" y="0"/>
            <a:chExt cx="2164702" cy="9143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164715" cy="91440"/>
            </a:xfrm>
            <a:custGeom>
              <a:avLst/>
              <a:gdLst/>
              <a:ahLst/>
              <a:cxnLst/>
              <a:rect l="l" t="t" r="r" b="b"/>
              <a:pathLst>
                <a:path w="2164715" h="91440">
                  <a:moveTo>
                    <a:pt x="0" y="0"/>
                  </a:moveTo>
                  <a:lnTo>
                    <a:pt x="2164715" y="0"/>
                  </a:lnTo>
                  <a:lnTo>
                    <a:pt x="2164715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E6394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7"/>
          <p:cNvGrpSpPr/>
          <p:nvPr/>
        </p:nvGrpSpPr>
        <p:grpSpPr>
          <a:xfrm rot="-5423405">
            <a:off x="1334539" y="-336141"/>
            <a:ext cx="680669" cy="1871190"/>
            <a:chOff x="0" y="0"/>
            <a:chExt cx="907558" cy="24949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07542" cy="2494915"/>
            </a:xfrm>
            <a:custGeom>
              <a:avLst/>
              <a:gdLst/>
              <a:ahLst/>
              <a:cxnLst/>
              <a:rect l="l" t="t" r="r" b="b"/>
              <a:pathLst>
                <a:path w="907542" h="2494915">
                  <a:moveTo>
                    <a:pt x="0" y="0"/>
                  </a:moveTo>
                  <a:lnTo>
                    <a:pt x="907542" y="0"/>
                  </a:lnTo>
                  <a:lnTo>
                    <a:pt x="907542" y="2494915"/>
                  </a:lnTo>
                  <a:lnTo>
                    <a:pt x="0" y="2494915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49803"/>
                  </a:srgbClr>
                </a:gs>
                <a:gs pos="100000">
                  <a:srgbClr val="F2F2F2">
                    <a:alpha val="100000"/>
                  </a:srgbClr>
                </a:gs>
              </a:gsLst>
              <a:lin ang="16223405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/>
          <p:nvPr/>
        </p:nvGrpSpPr>
        <p:grpSpPr>
          <a:xfrm rot="-23405">
            <a:off x="571804" y="433637"/>
            <a:ext cx="1867610" cy="1009117"/>
            <a:chOff x="0" y="0"/>
            <a:chExt cx="2490146" cy="134548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490089" cy="1345484"/>
            </a:xfrm>
            <a:custGeom>
              <a:avLst/>
              <a:gdLst/>
              <a:ahLst/>
              <a:cxnLst/>
              <a:rect l="l" t="t" r="r" b="b"/>
              <a:pathLst>
                <a:path w="2490089" h="1345484">
                  <a:moveTo>
                    <a:pt x="0" y="0"/>
                  </a:moveTo>
                  <a:lnTo>
                    <a:pt x="2490089" y="0"/>
                  </a:lnTo>
                  <a:lnTo>
                    <a:pt x="2490089" y="1345484"/>
                  </a:lnTo>
                  <a:lnTo>
                    <a:pt x="0" y="1345484"/>
                  </a:lnTo>
                </a:path>
              </a:pathLst>
            </a:custGeom>
            <a:gradFill rotWithShape="1">
              <a:gsLst>
                <a:gs pos="0">
                  <a:srgbClr val="E83846">
                    <a:alpha val="100000"/>
                  </a:srgbClr>
                </a:gs>
                <a:gs pos="100000">
                  <a:srgbClr val="EE0033">
                    <a:alpha val="100000"/>
                  </a:srgbClr>
                </a:gs>
              </a:gsLst>
              <a:lin ang="10823405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0"/>
              <a:ext cx="2490146" cy="13454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 b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3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736983" y="1696750"/>
            <a:ext cx="17259300" cy="4407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58"/>
              </a:lnSpc>
            </a:pPr>
            <a:endParaRPr/>
          </a:p>
          <a:p>
            <a:pPr marL="1053978" lvl="1" indent="-526989" algn="l">
              <a:lnSpc>
                <a:spcPts val="5858"/>
              </a:lnSpc>
              <a:buFont typeface="Arial"/>
              <a:buChar char="•"/>
            </a:pPr>
            <a:r>
              <a:rPr lang="en-US" sz="488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Cải thiện model baseline: </a:t>
            </a:r>
          </a:p>
          <a:p>
            <a:pPr marL="2107955" lvl="2" indent="-702652" algn="l">
              <a:lnSpc>
                <a:spcPts val="5858"/>
              </a:lnSpc>
              <a:buFont typeface="Arial"/>
              <a:buChar char="⚬"/>
            </a:pPr>
            <a:r>
              <a:rPr lang="en-US" sz="488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Thêm hàm reward cho phần thinking</a:t>
            </a:r>
          </a:p>
          <a:p>
            <a:pPr marL="2107955" lvl="2" indent="-702652" algn="l">
              <a:lnSpc>
                <a:spcPts val="5858"/>
              </a:lnSpc>
              <a:buFont typeface="Arial"/>
              <a:buChar char="⚬"/>
            </a:pPr>
            <a:r>
              <a:rPr lang="en-US" sz="488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Thử nghiệm và so sánh các phương pháp finetune: LoRA/ Fullfinetuning  + GRPO/ GSPO/ SFT</a:t>
            </a:r>
          </a:p>
          <a:p>
            <a:pPr marL="1053978" lvl="1" indent="-526989" algn="l">
              <a:lnSpc>
                <a:spcPts val="5858"/>
              </a:lnSpc>
              <a:buFont typeface="Arial"/>
              <a:buChar char="•"/>
            </a:pPr>
            <a:r>
              <a:rPr lang="en-US" sz="488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Đánh giá mô hình, đóng gói API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06800" y="7620000"/>
            <a:ext cx="3962550" cy="3962550"/>
            <a:chOff x="0" y="0"/>
            <a:chExt cx="5283400" cy="5283400"/>
          </a:xfrm>
        </p:grpSpPr>
        <p:sp>
          <p:nvSpPr>
            <p:cNvPr id="3" name="Freeform 3"/>
            <p:cNvSpPr/>
            <p:nvPr/>
          </p:nvSpPr>
          <p:spPr>
            <a:xfrm>
              <a:off x="-2413" y="-2413"/>
              <a:ext cx="5288280" cy="5288280"/>
            </a:xfrm>
            <a:custGeom>
              <a:avLst/>
              <a:gdLst/>
              <a:ahLst/>
              <a:cxnLst/>
              <a:rect l="l" t="t" r="r" b="b"/>
              <a:pathLst>
                <a:path w="5288280" h="5288280">
                  <a:moveTo>
                    <a:pt x="9906" y="2626106"/>
                  </a:moveTo>
                  <a:lnTo>
                    <a:pt x="2626106" y="9906"/>
                  </a:lnTo>
                  <a:cubicBezTo>
                    <a:pt x="2636012" y="0"/>
                    <a:pt x="2652141" y="0"/>
                    <a:pt x="2662047" y="9906"/>
                  </a:cubicBezTo>
                  <a:lnTo>
                    <a:pt x="5278374" y="2626106"/>
                  </a:lnTo>
                  <a:cubicBezTo>
                    <a:pt x="5288280" y="2636012"/>
                    <a:pt x="5288280" y="2652141"/>
                    <a:pt x="5278374" y="2662047"/>
                  </a:cubicBezTo>
                  <a:lnTo>
                    <a:pt x="2662047" y="5278374"/>
                  </a:lnTo>
                  <a:cubicBezTo>
                    <a:pt x="2652141" y="5288280"/>
                    <a:pt x="2636012" y="5288280"/>
                    <a:pt x="2626106" y="5278374"/>
                  </a:cubicBezTo>
                  <a:lnTo>
                    <a:pt x="9906" y="2662047"/>
                  </a:lnTo>
                  <a:cubicBezTo>
                    <a:pt x="0" y="2652141"/>
                    <a:pt x="0" y="2636012"/>
                    <a:pt x="9906" y="2626106"/>
                  </a:cubicBezTo>
                  <a:moveTo>
                    <a:pt x="45847" y="2662047"/>
                  </a:moveTo>
                  <a:lnTo>
                    <a:pt x="27813" y="2644140"/>
                  </a:lnTo>
                  <a:lnTo>
                    <a:pt x="45720" y="2626233"/>
                  </a:lnTo>
                  <a:lnTo>
                    <a:pt x="2662047" y="5242433"/>
                  </a:lnTo>
                  <a:lnTo>
                    <a:pt x="2644140" y="5260340"/>
                  </a:lnTo>
                  <a:lnTo>
                    <a:pt x="2626233" y="5242433"/>
                  </a:lnTo>
                  <a:lnTo>
                    <a:pt x="5242433" y="2626106"/>
                  </a:lnTo>
                  <a:lnTo>
                    <a:pt x="5260340" y="2644013"/>
                  </a:lnTo>
                  <a:lnTo>
                    <a:pt x="5242433" y="2661920"/>
                  </a:lnTo>
                  <a:lnTo>
                    <a:pt x="2626106" y="45720"/>
                  </a:lnTo>
                  <a:lnTo>
                    <a:pt x="2644140" y="27813"/>
                  </a:lnTo>
                  <a:lnTo>
                    <a:pt x="2662047" y="45720"/>
                  </a:lnTo>
                  <a:lnTo>
                    <a:pt x="45720" y="2662047"/>
                  </a:lnTo>
                  <a:close/>
                </a:path>
              </a:pathLst>
            </a:custGeom>
            <a:solidFill>
              <a:srgbClr val="F77F0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-1981200" y="7620000"/>
            <a:ext cx="3962550" cy="3962550"/>
            <a:chOff x="0" y="0"/>
            <a:chExt cx="5283400" cy="5283400"/>
          </a:xfrm>
        </p:grpSpPr>
        <p:sp>
          <p:nvSpPr>
            <p:cNvPr id="5" name="Freeform 5"/>
            <p:cNvSpPr/>
            <p:nvPr/>
          </p:nvSpPr>
          <p:spPr>
            <a:xfrm>
              <a:off x="-2413" y="-2413"/>
              <a:ext cx="5288280" cy="5288280"/>
            </a:xfrm>
            <a:custGeom>
              <a:avLst/>
              <a:gdLst/>
              <a:ahLst/>
              <a:cxnLst/>
              <a:rect l="l" t="t" r="r" b="b"/>
              <a:pathLst>
                <a:path w="5288280" h="5288280">
                  <a:moveTo>
                    <a:pt x="9906" y="2626106"/>
                  </a:moveTo>
                  <a:lnTo>
                    <a:pt x="2626106" y="9906"/>
                  </a:lnTo>
                  <a:cubicBezTo>
                    <a:pt x="2636012" y="0"/>
                    <a:pt x="2652141" y="0"/>
                    <a:pt x="2662047" y="9906"/>
                  </a:cubicBezTo>
                  <a:lnTo>
                    <a:pt x="5278374" y="2626106"/>
                  </a:lnTo>
                  <a:cubicBezTo>
                    <a:pt x="5288280" y="2636012"/>
                    <a:pt x="5288280" y="2652141"/>
                    <a:pt x="5278374" y="2662047"/>
                  </a:cubicBezTo>
                  <a:lnTo>
                    <a:pt x="2662047" y="5278374"/>
                  </a:lnTo>
                  <a:cubicBezTo>
                    <a:pt x="2652141" y="5288280"/>
                    <a:pt x="2636012" y="5288280"/>
                    <a:pt x="2626106" y="5278374"/>
                  </a:cubicBezTo>
                  <a:lnTo>
                    <a:pt x="9906" y="2662047"/>
                  </a:lnTo>
                  <a:cubicBezTo>
                    <a:pt x="0" y="2652141"/>
                    <a:pt x="0" y="2636012"/>
                    <a:pt x="9906" y="2626106"/>
                  </a:cubicBezTo>
                  <a:moveTo>
                    <a:pt x="45847" y="2662047"/>
                  </a:moveTo>
                  <a:lnTo>
                    <a:pt x="27813" y="2644140"/>
                  </a:lnTo>
                  <a:lnTo>
                    <a:pt x="45720" y="2626233"/>
                  </a:lnTo>
                  <a:lnTo>
                    <a:pt x="2662047" y="5242433"/>
                  </a:lnTo>
                  <a:lnTo>
                    <a:pt x="2644140" y="5260340"/>
                  </a:lnTo>
                  <a:lnTo>
                    <a:pt x="2626233" y="5242433"/>
                  </a:lnTo>
                  <a:lnTo>
                    <a:pt x="5242433" y="2626106"/>
                  </a:lnTo>
                  <a:lnTo>
                    <a:pt x="5260340" y="2644013"/>
                  </a:lnTo>
                  <a:lnTo>
                    <a:pt x="5242433" y="2661920"/>
                  </a:lnTo>
                  <a:lnTo>
                    <a:pt x="2626106" y="45720"/>
                  </a:lnTo>
                  <a:lnTo>
                    <a:pt x="2644140" y="27813"/>
                  </a:lnTo>
                  <a:lnTo>
                    <a:pt x="2662047" y="45720"/>
                  </a:lnTo>
                  <a:lnTo>
                    <a:pt x="45720" y="2662047"/>
                  </a:lnTo>
                  <a:close/>
                </a:path>
              </a:pathLst>
            </a:custGeom>
            <a:solidFill>
              <a:srgbClr val="F77F0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162800" y="-1365570"/>
            <a:ext cx="3962550" cy="3962550"/>
            <a:chOff x="0" y="0"/>
            <a:chExt cx="5283400" cy="5283400"/>
          </a:xfrm>
        </p:grpSpPr>
        <p:sp>
          <p:nvSpPr>
            <p:cNvPr id="7" name="Freeform 7"/>
            <p:cNvSpPr/>
            <p:nvPr/>
          </p:nvSpPr>
          <p:spPr>
            <a:xfrm>
              <a:off x="-2413" y="-2413"/>
              <a:ext cx="5288280" cy="5288280"/>
            </a:xfrm>
            <a:custGeom>
              <a:avLst/>
              <a:gdLst/>
              <a:ahLst/>
              <a:cxnLst/>
              <a:rect l="l" t="t" r="r" b="b"/>
              <a:pathLst>
                <a:path w="5288280" h="5288280">
                  <a:moveTo>
                    <a:pt x="9906" y="2626106"/>
                  </a:moveTo>
                  <a:lnTo>
                    <a:pt x="2626106" y="9906"/>
                  </a:lnTo>
                  <a:cubicBezTo>
                    <a:pt x="2636012" y="0"/>
                    <a:pt x="2652141" y="0"/>
                    <a:pt x="2662047" y="9906"/>
                  </a:cubicBezTo>
                  <a:lnTo>
                    <a:pt x="5278374" y="2626106"/>
                  </a:lnTo>
                  <a:cubicBezTo>
                    <a:pt x="5288280" y="2636012"/>
                    <a:pt x="5288280" y="2652141"/>
                    <a:pt x="5278374" y="2662047"/>
                  </a:cubicBezTo>
                  <a:lnTo>
                    <a:pt x="2662047" y="5278374"/>
                  </a:lnTo>
                  <a:cubicBezTo>
                    <a:pt x="2652141" y="5288280"/>
                    <a:pt x="2636012" y="5288280"/>
                    <a:pt x="2626106" y="5278374"/>
                  </a:cubicBezTo>
                  <a:lnTo>
                    <a:pt x="9906" y="2662047"/>
                  </a:lnTo>
                  <a:cubicBezTo>
                    <a:pt x="0" y="2652141"/>
                    <a:pt x="0" y="2636012"/>
                    <a:pt x="9906" y="2626106"/>
                  </a:cubicBezTo>
                  <a:moveTo>
                    <a:pt x="45847" y="2662047"/>
                  </a:moveTo>
                  <a:lnTo>
                    <a:pt x="27813" y="2644140"/>
                  </a:lnTo>
                  <a:lnTo>
                    <a:pt x="45720" y="2626233"/>
                  </a:lnTo>
                  <a:lnTo>
                    <a:pt x="2662047" y="5242433"/>
                  </a:lnTo>
                  <a:lnTo>
                    <a:pt x="2644140" y="5260340"/>
                  </a:lnTo>
                  <a:lnTo>
                    <a:pt x="2626233" y="5242433"/>
                  </a:lnTo>
                  <a:lnTo>
                    <a:pt x="5242433" y="2626106"/>
                  </a:lnTo>
                  <a:lnTo>
                    <a:pt x="5260340" y="2644013"/>
                  </a:lnTo>
                  <a:lnTo>
                    <a:pt x="5242433" y="2661920"/>
                  </a:lnTo>
                  <a:lnTo>
                    <a:pt x="2626106" y="45720"/>
                  </a:lnTo>
                  <a:lnTo>
                    <a:pt x="2644140" y="27813"/>
                  </a:lnTo>
                  <a:lnTo>
                    <a:pt x="2662047" y="45720"/>
                  </a:lnTo>
                  <a:lnTo>
                    <a:pt x="45720" y="2662047"/>
                  </a:lnTo>
                  <a:close/>
                </a:path>
              </a:pathLst>
            </a:custGeom>
            <a:solidFill>
              <a:srgbClr val="6AC08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3083655" y="2501730"/>
            <a:ext cx="6060420" cy="5655420"/>
            <a:chOff x="0" y="0"/>
            <a:chExt cx="8080560" cy="754056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080502" cy="7540498"/>
            </a:xfrm>
            <a:custGeom>
              <a:avLst/>
              <a:gdLst/>
              <a:ahLst/>
              <a:cxnLst/>
              <a:rect l="l" t="t" r="r" b="b"/>
              <a:pathLst>
                <a:path w="8080502" h="7540498">
                  <a:moveTo>
                    <a:pt x="0" y="0"/>
                  </a:moveTo>
                  <a:lnTo>
                    <a:pt x="8080502" y="0"/>
                  </a:lnTo>
                  <a:lnTo>
                    <a:pt x="8080502" y="7540498"/>
                  </a:lnTo>
                  <a:lnTo>
                    <a:pt x="0" y="7540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07" b="-108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4034415" y="3839145"/>
            <a:ext cx="4243140" cy="1348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 spc="-1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TỔNG CÔNG TY MẠNG LƯỚI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234075" y="5068737"/>
            <a:ext cx="5880420" cy="702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spc="-1">
                <a:solidFill>
                  <a:srgbClr val="EE0033"/>
                </a:solidFill>
                <a:latin typeface="Sarabun"/>
                <a:ea typeface="Sarabun"/>
                <a:cs typeface="Sarabun"/>
                <a:sym typeface="Sarabun"/>
              </a:rPr>
              <a:t>TRÂN TRỌNG CẢM ƠN!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06800" y="7620000"/>
            <a:ext cx="3962550" cy="3962550"/>
            <a:chOff x="0" y="0"/>
            <a:chExt cx="5283400" cy="5283400"/>
          </a:xfrm>
        </p:grpSpPr>
        <p:sp>
          <p:nvSpPr>
            <p:cNvPr id="3" name="Freeform 3"/>
            <p:cNvSpPr/>
            <p:nvPr/>
          </p:nvSpPr>
          <p:spPr>
            <a:xfrm>
              <a:off x="-2413" y="-2413"/>
              <a:ext cx="5288280" cy="5288280"/>
            </a:xfrm>
            <a:custGeom>
              <a:avLst/>
              <a:gdLst/>
              <a:ahLst/>
              <a:cxnLst/>
              <a:rect l="l" t="t" r="r" b="b"/>
              <a:pathLst>
                <a:path w="5288280" h="5288280">
                  <a:moveTo>
                    <a:pt x="9906" y="2626106"/>
                  </a:moveTo>
                  <a:lnTo>
                    <a:pt x="2626106" y="9906"/>
                  </a:lnTo>
                  <a:cubicBezTo>
                    <a:pt x="2636012" y="0"/>
                    <a:pt x="2652141" y="0"/>
                    <a:pt x="2662047" y="9906"/>
                  </a:cubicBezTo>
                  <a:lnTo>
                    <a:pt x="5278374" y="2626106"/>
                  </a:lnTo>
                  <a:cubicBezTo>
                    <a:pt x="5288280" y="2636012"/>
                    <a:pt x="5288280" y="2652141"/>
                    <a:pt x="5278374" y="2662047"/>
                  </a:cubicBezTo>
                  <a:lnTo>
                    <a:pt x="2662047" y="5278374"/>
                  </a:lnTo>
                  <a:cubicBezTo>
                    <a:pt x="2652141" y="5288280"/>
                    <a:pt x="2636012" y="5288280"/>
                    <a:pt x="2626106" y="5278374"/>
                  </a:cubicBezTo>
                  <a:lnTo>
                    <a:pt x="9906" y="2662047"/>
                  </a:lnTo>
                  <a:cubicBezTo>
                    <a:pt x="0" y="2652141"/>
                    <a:pt x="0" y="2636012"/>
                    <a:pt x="9906" y="2626106"/>
                  </a:cubicBezTo>
                  <a:moveTo>
                    <a:pt x="45847" y="2662047"/>
                  </a:moveTo>
                  <a:lnTo>
                    <a:pt x="27813" y="2644140"/>
                  </a:lnTo>
                  <a:lnTo>
                    <a:pt x="45720" y="2626233"/>
                  </a:lnTo>
                  <a:lnTo>
                    <a:pt x="2662047" y="5242433"/>
                  </a:lnTo>
                  <a:lnTo>
                    <a:pt x="2644140" y="5260340"/>
                  </a:lnTo>
                  <a:lnTo>
                    <a:pt x="2626233" y="5242433"/>
                  </a:lnTo>
                  <a:lnTo>
                    <a:pt x="5242433" y="2626106"/>
                  </a:lnTo>
                  <a:lnTo>
                    <a:pt x="5260340" y="2644013"/>
                  </a:lnTo>
                  <a:lnTo>
                    <a:pt x="5242433" y="2661920"/>
                  </a:lnTo>
                  <a:lnTo>
                    <a:pt x="2626106" y="45720"/>
                  </a:lnTo>
                  <a:lnTo>
                    <a:pt x="2644140" y="27813"/>
                  </a:lnTo>
                  <a:lnTo>
                    <a:pt x="2662047" y="45720"/>
                  </a:lnTo>
                  <a:lnTo>
                    <a:pt x="45720" y="2662047"/>
                  </a:lnTo>
                  <a:close/>
                </a:path>
              </a:pathLst>
            </a:custGeom>
            <a:solidFill>
              <a:srgbClr val="F77F0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-1981200" y="7620000"/>
            <a:ext cx="3962550" cy="3962550"/>
            <a:chOff x="0" y="0"/>
            <a:chExt cx="5283400" cy="5283400"/>
          </a:xfrm>
        </p:grpSpPr>
        <p:sp>
          <p:nvSpPr>
            <p:cNvPr id="5" name="Freeform 5"/>
            <p:cNvSpPr/>
            <p:nvPr/>
          </p:nvSpPr>
          <p:spPr>
            <a:xfrm>
              <a:off x="-2413" y="-2413"/>
              <a:ext cx="5288280" cy="5288280"/>
            </a:xfrm>
            <a:custGeom>
              <a:avLst/>
              <a:gdLst/>
              <a:ahLst/>
              <a:cxnLst/>
              <a:rect l="l" t="t" r="r" b="b"/>
              <a:pathLst>
                <a:path w="5288280" h="5288280">
                  <a:moveTo>
                    <a:pt x="9906" y="2626106"/>
                  </a:moveTo>
                  <a:lnTo>
                    <a:pt x="2626106" y="9906"/>
                  </a:lnTo>
                  <a:cubicBezTo>
                    <a:pt x="2636012" y="0"/>
                    <a:pt x="2652141" y="0"/>
                    <a:pt x="2662047" y="9906"/>
                  </a:cubicBezTo>
                  <a:lnTo>
                    <a:pt x="5278374" y="2626106"/>
                  </a:lnTo>
                  <a:cubicBezTo>
                    <a:pt x="5288280" y="2636012"/>
                    <a:pt x="5288280" y="2652141"/>
                    <a:pt x="5278374" y="2662047"/>
                  </a:cubicBezTo>
                  <a:lnTo>
                    <a:pt x="2662047" y="5278374"/>
                  </a:lnTo>
                  <a:cubicBezTo>
                    <a:pt x="2652141" y="5288280"/>
                    <a:pt x="2636012" y="5288280"/>
                    <a:pt x="2626106" y="5278374"/>
                  </a:cubicBezTo>
                  <a:lnTo>
                    <a:pt x="9906" y="2662047"/>
                  </a:lnTo>
                  <a:cubicBezTo>
                    <a:pt x="0" y="2652141"/>
                    <a:pt x="0" y="2636012"/>
                    <a:pt x="9906" y="2626106"/>
                  </a:cubicBezTo>
                  <a:moveTo>
                    <a:pt x="45847" y="2662047"/>
                  </a:moveTo>
                  <a:lnTo>
                    <a:pt x="27813" y="2644140"/>
                  </a:lnTo>
                  <a:lnTo>
                    <a:pt x="45720" y="2626233"/>
                  </a:lnTo>
                  <a:lnTo>
                    <a:pt x="2662047" y="5242433"/>
                  </a:lnTo>
                  <a:lnTo>
                    <a:pt x="2644140" y="5260340"/>
                  </a:lnTo>
                  <a:lnTo>
                    <a:pt x="2626233" y="5242433"/>
                  </a:lnTo>
                  <a:lnTo>
                    <a:pt x="5242433" y="2626106"/>
                  </a:lnTo>
                  <a:lnTo>
                    <a:pt x="5260340" y="2644013"/>
                  </a:lnTo>
                  <a:lnTo>
                    <a:pt x="5242433" y="2661920"/>
                  </a:lnTo>
                  <a:lnTo>
                    <a:pt x="2626106" y="45720"/>
                  </a:lnTo>
                  <a:lnTo>
                    <a:pt x="2644140" y="27813"/>
                  </a:lnTo>
                  <a:lnTo>
                    <a:pt x="2662047" y="45720"/>
                  </a:lnTo>
                  <a:lnTo>
                    <a:pt x="45720" y="2662047"/>
                  </a:lnTo>
                  <a:close/>
                </a:path>
              </a:pathLst>
            </a:custGeom>
            <a:solidFill>
              <a:srgbClr val="F77F0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162800" y="-1365570"/>
            <a:ext cx="3962550" cy="3962550"/>
            <a:chOff x="0" y="0"/>
            <a:chExt cx="5283400" cy="5283400"/>
          </a:xfrm>
        </p:grpSpPr>
        <p:sp>
          <p:nvSpPr>
            <p:cNvPr id="7" name="Freeform 7"/>
            <p:cNvSpPr/>
            <p:nvPr/>
          </p:nvSpPr>
          <p:spPr>
            <a:xfrm>
              <a:off x="-2413" y="-2413"/>
              <a:ext cx="5288280" cy="5288280"/>
            </a:xfrm>
            <a:custGeom>
              <a:avLst/>
              <a:gdLst/>
              <a:ahLst/>
              <a:cxnLst/>
              <a:rect l="l" t="t" r="r" b="b"/>
              <a:pathLst>
                <a:path w="5288280" h="5288280">
                  <a:moveTo>
                    <a:pt x="9906" y="2626106"/>
                  </a:moveTo>
                  <a:lnTo>
                    <a:pt x="2626106" y="9906"/>
                  </a:lnTo>
                  <a:cubicBezTo>
                    <a:pt x="2636012" y="0"/>
                    <a:pt x="2652141" y="0"/>
                    <a:pt x="2662047" y="9906"/>
                  </a:cubicBezTo>
                  <a:lnTo>
                    <a:pt x="5278374" y="2626106"/>
                  </a:lnTo>
                  <a:cubicBezTo>
                    <a:pt x="5288280" y="2636012"/>
                    <a:pt x="5288280" y="2652141"/>
                    <a:pt x="5278374" y="2662047"/>
                  </a:cubicBezTo>
                  <a:lnTo>
                    <a:pt x="2662047" y="5278374"/>
                  </a:lnTo>
                  <a:cubicBezTo>
                    <a:pt x="2652141" y="5288280"/>
                    <a:pt x="2636012" y="5288280"/>
                    <a:pt x="2626106" y="5278374"/>
                  </a:cubicBezTo>
                  <a:lnTo>
                    <a:pt x="9906" y="2662047"/>
                  </a:lnTo>
                  <a:cubicBezTo>
                    <a:pt x="0" y="2652141"/>
                    <a:pt x="0" y="2636012"/>
                    <a:pt x="9906" y="2626106"/>
                  </a:cubicBezTo>
                  <a:moveTo>
                    <a:pt x="45847" y="2662047"/>
                  </a:moveTo>
                  <a:lnTo>
                    <a:pt x="27813" y="2644140"/>
                  </a:lnTo>
                  <a:lnTo>
                    <a:pt x="45720" y="2626233"/>
                  </a:lnTo>
                  <a:lnTo>
                    <a:pt x="2662047" y="5242433"/>
                  </a:lnTo>
                  <a:lnTo>
                    <a:pt x="2644140" y="5260340"/>
                  </a:lnTo>
                  <a:lnTo>
                    <a:pt x="2626233" y="5242433"/>
                  </a:lnTo>
                  <a:lnTo>
                    <a:pt x="5242433" y="2626106"/>
                  </a:lnTo>
                  <a:lnTo>
                    <a:pt x="5260340" y="2644013"/>
                  </a:lnTo>
                  <a:lnTo>
                    <a:pt x="5242433" y="2661920"/>
                  </a:lnTo>
                  <a:lnTo>
                    <a:pt x="2626106" y="45720"/>
                  </a:lnTo>
                  <a:lnTo>
                    <a:pt x="2644140" y="27813"/>
                  </a:lnTo>
                  <a:lnTo>
                    <a:pt x="2662047" y="45720"/>
                  </a:lnTo>
                  <a:lnTo>
                    <a:pt x="45720" y="2662047"/>
                  </a:lnTo>
                  <a:close/>
                </a:path>
              </a:pathLst>
            </a:custGeom>
            <a:solidFill>
              <a:srgbClr val="6AC08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410034" y="4109609"/>
            <a:ext cx="2648361" cy="2653627"/>
            <a:chOff x="0" y="0"/>
            <a:chExt cx="3531148" cy="3538169"/>
          </a:xfrm>
        </p:grpSpPr>
        <p:sp>
          <p:nvSpPr>
            <p:cNvPr id="9" name="Freeform 9"/>
            <p:cNvSpPr/>
            <p:nvPr/>
          </p:nvSpPr>
          <p:spPr>
            <a:xfrm>
              <a:off x="25400" y="30237"/>
              <a:ext cx="3480308" cy="3477757"/>
            </a:xfrm>
            <a:custGeom>
              <a:avLst/>
              <a:gdLst/>
              <a:ahLst/>
              <a:cxnLst/>
              <a:rect l="l" t="t" r="r" b="b"/>
              <a:pathLst>
                <a:path w="3480308" h="3477757">
                  <a:moveTo>
                    <a:pt x="0" y="0"/>
                  </a:moveTo>
                  <a:lnTo>
                    <a:pt x="3480308" y="0"/>
                  </a:lnTo>
                  <a:lnTo>
                    <a:pt x="3480308" y="3477758"/>
                  </a:lnTo>
                  <a:lnTo>
                    <a:pt x="0" y="347775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0"/>
              <a:ext cx="3531108" cy="3538222"/>
            </a:xfrm>
            <a:custGeom>
              <a:avLst/>
              <a:gdLst/>
              <a:ahLst/>
              <a:cxnLst/>
              <a:rect l="l" t="t" r="r" b="b"/>
              <a:pathLst>
                <a:path w="3531108" h="3538222">
                  <a:moveTo>
                    <a:pt x="25400" y="0"/>
                  </a:moveTo>
                  <a:lnTo>
                    <a:pt x="3505708" y="0"/>
                  </a:lnTo>
                  <a:cubicBezTo>
                    <a:pt x="3519678" y="0"/>
                    <a:pt x="3531108" y="13607"/>
                    <a:pt x="3531108" y="30237"/>
                  </a:cubicBezTo>
                  <a:lnTo>
                    <a:pt x="3531108" y="3507995"/>
                  </a:lnTo>
                  <a:cubicBezTo>
                    <a:pt x="3531108" y="3524626"/>
                    <a:pt x="3519678" y="3538222"/>
                    <a:pt x="3505708" y="3538222"/>
                  </a:cubicBezTo>
                  <a:lnTo>
                    <a:pt x="25400" y="3538222"/>
                  </a:lnTo>
                  <a:cubicBezTo>
                    <a:pt x="11430" y="3538222"/>
                    <a:pt x="0" y="3524626"/>
                    <a:pt x="0" y="3507995"/>
                  </a:cubicBezTo>
                  <a:lnTo>
                    <a:pt x="0" y="30237"/>
                  </a:lnTo>
                  <a:cubicBezTo>
                    <a:pt x="0" y="13607"/>
                    <a:pt x="11430" y="0"/>
                    <a:pt x="25400" y="0"/>
                  </a:cubicBezTo>
                  <a:moveTo>
                    <a:pt x="25400" y="60475"/>
                  </a:moveTo>
                  <a:lnTo>
                    <a:pt x="25400" y="30237"/>
                  </a:lnTo>
                  <a:lnTo>
                    <a:pt x="50800" y="30237"/>
                  </a:lnTo>
                  <a:lnTo>
                    <a:pt x="50800" y="3507995"/>
                  </a:lnTo>
                  <a:lnTo>
                    <a:pt x="25400" y="3507995"/>
                  </a:lnTo>
                  <a:lnTo>
                    <a:pt x="25400" y="3477757"/>
                  </a:lnTo>
                  <a:lnTo>
                    <a:pt x="3505708" y="3477757"/>
                  </a:lnTo>
                  <a:lnTo>
                    <a:pt x="3505708" y="3507995"/>
                  </a:lnTo>
                  <a:lnTo>
                    <a:pt x="3480308" y="3507995"/>
                  </a:lnTo>
                  <a:lnTo>
                    <a:pt x="3480308" y="30237"/>
                  </a:lnTo>
                  <a:lnTo>
                    <a:pt x="3505708" y="30237"/>
                  </a:lnTo>
                  <a:lnTo>
                    <a:pt x="3505708" y="60475"/>
                  </a:lnTo>
                  <a:lnTo>
                    <a:pt x="25400" y="60475"/>
                  </a:lnTo>
                  <a:close/>
                </a:path>
              </a:pathLst>
            </a:custGeom>
            <a:solidFill>
              <a:srgbClr val="EF003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0"/>
              <a:ext cx="3531148" cy="35381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880"/>
                </a:lnSpc>
              </a:pPr>
              <a:r>
                <a:rPr lang="en-US" sz="9900" b="1">
                  <a:solidFill>
                    <a:srgbClr val="EF0032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01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7162800" y="4879209"/>
            <a:ext cx="8048775" cy="1104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 spc="-1">
                <a:solidFill>
                  <a:srgbClr val="EE0033"/>
                </a:solidFill>
                <a:latin typeface="Sarabun"/>
                <a:ea typeface="Sarabun"/>
                <a:cs typeface="Sarabun"/>
                <a:sym typeface="Sarabun"/>
              </a:rPr>
              <a:t>ĐẶT VẤN ĐỀ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06800" y="7620000"/>
            <a:ext cx="3962550" cy="3962550"/>
            <a:chOff x="0" y="0"/>
            <a:chExt cx="5283400" cy="5283400"/>
          </a:xfrm>
        </p:grpSpPr>
        <p:sp>
          <p:nvSpPr>
            <p:cNvPr id="3" name="Freeform 3"/>
            <p:cNvSpPr/>
            <p:nvPr/>
          </p:nvSpPr>
          <p:spPr>
            <a:xfrm>
              <a:off x="-2413" y="-2413"/>
              <a:ext cx="5288280" cy="5288280"/>
            </a:xfrm>
            <a:custGeom>
              <a:avLst/>
              <a:gdLst/>
              <a:ahLst/>
              <a:cxnLst/>
              <a:rect l="l" t="t" r="r" b="b"/>
              <a:pathLst>
                <a:path w="5288280" h="5288280">
                  <a:moveTo>
                    <a:pt x="9906" y="2626106"/>
                  </a:moveTo>
                  <a:lnTo>
                    <a:pt x="2626106" y="9906"/>
                  </a:lnTo>
                  <a:cubicBezTo>
                    <a:pt x="2636012" y="0"/>
                    <a:pt x="2652141" y="0"/>
                    <a:pt x="2662047" y="9906"/>
                  </a:cubicBezTo>
                  <a:lnTo>
                    <a:pt x="5278374" y="2626106"/>
                  </a:lnTo>
                  <a:cubicBezTo>
                    <a:pt x="5288280" y="2636012"/>
                    <a:pt x="5288280" y="2652141"/>
                    <a:pt x="5278374" y="2662047"/>
                  </a:cubicBezTo>
                  <a:lnTo>
                    <a:pt x="2662047" y="5278374"/>
                  </a:lnTo>
                  <a:cubicBezTo>
                    <a:pt x="2652141" y="5288280"/>
                    <a:pt x="2636012" y="5288280"/>
                    <a:pt x="2626106" y="5278374"/>
                  </a:cubicBezTo>
                  <a:lnTo>
                    <a:pt x="9906" y="2662047"/>
                  </a:lnTo>
                  <a:cubicBezTo>
                    <a:pt x="0" y="2652141"/>
                    <a:pt x="0" y="2636012"/>
                    <a:pt x="9906" y="2626106"/>
                  </a:cubicBezTo>
                  <a:moveTo>
                    <a:pt x="45847" y="2662047"/>
                  </a:moveTo>
                  <a:lnTo>
                    <a:pt x="27813" y="2644140"/>
                  </a:lnTo>
                  <a:lnTo>
                    <a:pt x="45720" y="2626233"/>
                  </a:lnTo>
                  <a:lnTo>
                    <a:pt x="2662047" y="5242433"/>
                  </a:lnTo>
                  <a:lnTo>
                    <a:pt x="2644140" y="5260340"/>
                  </a:lnTo>
                  <a:lnTo>
                    <a:pt x="2626233" y="5242433"/>
                  </a:lnTo>
                  <a:lnTo>
                    <a:pt x="5242433" y="2626106"/>
                  </a:lnTo>
                  <a:lnTo>
                    <a:pt x="5260340" y="2644013"/>
                  </a:lnTo>
                  <a:lnTo>
                    <a:pt x="5242433" y="2661920"/>
                  </a:lnTo>
                  <a:lnTo>
                    <a:pt x="2626106" y="45720"/>
                  </a:lnTo>
                  <a:lnTo>
                    <a:pt x="2644140" y="27813"/>
                  </a:lnTo>
                  <a:lnTo>
                    <a:pt x="2662047" y="45720"/>
                  </a:lnTo>
                  <a:lnTo>
                    <a:pt x="45720" y="2662047"/>
                  </a:lnTo>
                  <a:close/>
                </a:path>
              </a:pathLst>
            </a:custGeom>
            <a:solidFill>
              <a:srgbClr val="F77F0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-1981200" y="7620000"/>
            <a:ext cx="3962550" cy="3962550"/>
            <a:chOff x="0" y="0"/>
            <a:chExt cx="5283400" cy="5283400"/>
          </a:xfrm>
        </p:grpSpPr>
        <p:sp>
          <p:nvSpPr>
            <p:cNvPr id="5" name="Freeform 5"/>
            <p:cNvSpPr/>
            <p:nvPr/>
          </p:nvSpPr>
          <p:spPr>
            <a:xfrm>
              <a:off x="-2413" y="-2413"/>
              <a:ext cx="5288280" cy="5288280"/>
            </a:xfrm>
            <a:custGeom>
              <a:avLst/>
              <a:gdLst/>
              <a:ahLst/>
              <a:cxnLst/>
              <a:rect l="l" t="t" r="r" b="b"/>
              <a:pathLst>
                <a:path w="5288280" h="5288280">
                  <a:moveTo>
                    <a:pt x="9906" y="2626106"/>
                  </a:moveTo>
                  <a:lnTo>
                    <a:pt x="2626106" y="9906"/>
                  </a:lnTo>
                  <a:cubicBezTo>
                    <a:pt x="2636012" y="0"/>
                    <a:pt x="2652141" y="0"/>
                    <a:pt x="2662047" y="9906"/>
                  </a:cubicBezTo>
                  <a:lnTo>
                    <a:pt x="5278374" y="2626106"/>
                  </a:lnTo>
                  <a:cubicBezTo>
                    <a:pt x="5288280" y="2636012"/>
                    <a:pt x="5288280" y="2652141"/>
                    <a:pt x="5278374" y="2662047"/>
                  </a:cubicBezTo>
                  <a:lnTo>
                    <a:pt x="2662047" y="5278374"/>
                  </a:lnTo>
                  <a:cubicBezTo>
                    <a:pt x="2652141" y="5288280"/>
                    <a:pt x="2636012" y="5288280"/>
                    <a:pt x="2626106" y="5278374"/>
                  </a:cubicBezTo>
                  <a:lnTo>
                    <a:pt x="9906" y="2662047"/>
                  </a:lnTo>
                  <a:cubicBezTo>
                    <a:pt x="0" y="2652141"/>
                    <a:pt x="0" y="2636012"/>
                    <a:pt x="9906" y="2626106"/>
                  </a:cubicBezTo>
                  <a:moveTo>
                    <a:pt x="45847" y="2662047"/>
                  </a:moveTo>
                  <a:lnTo>
                    <a:pt x="27813" y="2644140"/>
                  </a:lnTo>
                  <a:lnTo>
                    <a:pt x="45720" y="2626233"/>
                  </a:lnTo>
                  <a:lnTo>
                    <a:pt x="2662047" y="5242433"/>
                  </a:lnTo>
                  <a:lnTo>
                    <a:pt x="2644140" y="5260340"/>
                  </a:lnTo>
                  <a:lnTo>
                    <a:pt x="2626233" y="5242433"/>
                  </a:lnTo>
                  <a:lnTo>
                    <a:pt x="5242433" y="2626106"/>
                  </a:lnTo>
                  <a:lnTo>
                    <a:pt x="5260340" y="2644013"/>
                  </a:lnTo>
                  <a:lnTo>
                    <a:pt x="5242433" y="2661920"/>
                  </a:lnTo>
                  <a:lnTo>
                    <a:pt x="2626106" y="45720"/>
                  </a:lnTo>
                  <a:lnTo>
                    <a:pt x="2644140" y="27813"/>
                  </a:lnTo>
                  <a:lnTo>
                    <a:pt x="2662047" y="45720"/>
                  </a:lnTo>
                  <a:lnTo>
                    <a:pt x="45720" y="2662047"/>
                  </a:lnTo>
                  <a:close/>
                </a:path>
              </a:pathLst>
            </a:custGeom>
            <a:solidFill>
              <a:srgbClr val="F77F00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Freeform 6"/>
          <p:cNvSpPr/>
          <p:nvPr/>
        </p:nvSpPr>
        <p:spPr>
          <a:xfrm>
            <a:off x="1028700" y="2874957"/>
            <a:ext cx="15754200" cy="6726318"/>
          </a:xfrm>
          <a:custGeom>
            <a:avLst/>
            <a:gdLst/>
            <a:ahLst/>
            <a:cxnLst/>
            <a:rect l="l" t="t" r="r" b="b"/>
            <a:pathLst>
              <a:path w="15754200" h="6726318">
                <a:moveTo>
                  <a:pt x="0" y="0"/>
                </a:moveTo>
                <a:lnTo>
                  <a:pt x="15754200" y="0"/>
                </a:lnTo>
                <a:lnTo>
                  <a:pt x="15754200" y="6726318"/>
                </a:lnTo>
                <a:lnTo>
                  <a:pt x="0" y="67263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7925" r="-1324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3051520" y="1015314"/>
            <a:ext cx="3159230" cy="133447"/>
            <a:chOff x="0" y="0"/>
            <a:chExt cx="2164702" cy="9143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164715" cy="91440"/>
            </a:xfrm>
            <a:custGeom>
              <a:avLst/>
              <a:gdLst/>
              <a:ahLst/>
              <a:cxnLst/>
              <a:rect l="l" t="t" r="r" b="b"/>
              <a:pathLst>
                <a:path w="2164715" h="91440">
                  <a:moveTo>
                    <a:pt x="0" y="0"/>
                  </a:moveTo>
                  <a:lnTo>
                    <a:pt x="2164715" y="0"/>
                  </a:lnTo>
                  <a:lnTo>
                    <a:pt x="2164715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E6394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/>
          <p:nvPr/>
        </p:nvGrpSpPr>
        <p:grpSpPr>
          <a:xfrm rot="-23405">
            <a:off x="571804" y="433637"/>
            <a:ext cx="1867610" cy="1009117"/>
            <a:chOff x="0" y="0"/>
            <a:chExt cx="2490146" cy="134548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490089" cy="1345484"/>
            </a:xfrm>
            <a:custGeom>
              <a:avLst/>
              <a:gdLst/>
              <a:ahLst/>
              <a:cxnLst/>
              <a:rect l="l" t="t" r="r" b="b"/>
              <a:pathLst>
                <a:path w="2490089" h="1345484">
                  <a:moveTo>
                    <a:pt x="0" y="0"/>
                  </a:moveTo>
                  <a:lnTo>
                    <a:pt x="2490089" y="0"/>
                  </a:lnTo>
                  <a:lnTo>
                    <a:pt x="2490089" y="1345484"/>
                  </a:lnTo>
                  <a:lnTo>
                    <a:pt x="0" y="1345484"/>
                  </a:lnTo>
                </a:path>
              </a:pathLst>
            </a:custGeom>
            <a:gradFill rotWithShape="1">
              <a:gsLst>
                <a:gs pos="0">
                  <a:srgbClr val="E83846">
                    <a:alpha val="100000"/>
                  </a:srgbClr>
                </a:gs>
                <a:gs pos="100000">
                  <a:srgbClr val="EE0033">
                    <a:alpha val="100000"/>
                  </a:srgbClr>
                </a:gs>
              </a:gsLst>
              <a:lin ang="10823405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0"/>
              <a:ext cx="2490146" cy="13454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 b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1.1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2958660" y="194295"/>
            <a:ext cx="13013209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 dirty="0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ĐẶT VẤN ĐỀ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66800" y="1630075"/>
            <a:ext cx="16043543" cy="1803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56206" lvl="1" indent="-428103" algn="l">
              <a:lnSpc>
                <a:spcPts val="4758"/>
              </a:lnSpc>
              <a:spcBef>
                <a:spcPct val="0"/>
              </a:spcBef>
              <a:buFont typeface="Arial"/>
              <a:buChar char="•"/>
            </a:pPr>
            <a:r>
              <a:rPr lang="en-US" sz="3965" dirty="0" err="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Hiện</a:t>
            </a:r>
            <a:r>
              <a:rPr lang="en-US" sz="3965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3965" dirty="0" err="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tại</a:t>
            </a:r>
            <a:r>
              <a:rPr lang="en-US" sz="3965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, </a:t>
            </a:r>
            <a:r>
              <a:rPr lang="en-US" sz="3965" dirty="0" err="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một</a:t>
            </a:r>
            <a:r>
              <a:rPr lang="en-US" sz="3965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3965" dirty="0" err="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số</a:t>
            </a:r>
            <a:r>
              <a:rPr lang="en-US" sz="3965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3965" dirty="0" err="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các</a:t>
            </a:r>
            <a:r>
              <a:rPr lang="en-US" sz="3965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3965" dirty="0" err="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bài</a:t>
            </a:r>
            <a:r>
              <a:rPr lang="en-US" sz="3965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3965" dirty="0" err="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toán</a:t>
            </a:r>
            <a:r>
              <a:rPr lang="en-US" sz="3965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 Bảo </a:t>
            </a:r>
            <a:r>
              <a:rPr lang="en-US" sz="3965" dirty="0" err="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dưỡng</a:t>
            </a:r>
            <a:r>
              <a:rPr lang="en-US" sz="3965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3965" dirty="0" err="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nhà</a:t>
            </a:r>
            <a:r>
              <a:rPr lang="en-US" sz="3965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3965" dirty="0" err="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trạm</a:t>
            </a:r>
            <a:r>
              <a:rPr lang="en-US" sz="3965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3965" dirty="0" err="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yêu</a:t>
            </a:r>
            <a:r>
              <a:rPr lang="en-US" sz="3965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3965" dirty="0" err="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cầu</a:t>
            </a:r>
            <a:r>
              <a:rPr lang="en-US" sz="3965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 effort </a:t>
            </a:r>
            <a:r>
              <a:rPr lang="en-US" sz="3965" dirty="0" err="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lớn</a:t>
            </a:r>
            <a:r>
              <a:rPr lang="en-US" sz="3965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3965" dirty="0" err="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về</a:t>
            </a:r>
            <a:r>
              <a:rPr lang="en-US" sz="3965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3965" dirty="0" err="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gán</a:t>
            </a:r>
            <a:r>
              <a:rPr lang="en-US" sz="3965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-US" sz="3965" dirty="0" err="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nhãn</a:t>
            </a:r>
            <a:r>
              <a:rPr lang="en-US" sz="3965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, multi-steps process. </a:t>
            </a:r>
          </a:p>
          <a:p>
            <a:pPr algn="l">
              <a:lnSpc>
                <a:spcPts val="4758"/>
              </a:lnSpc>
            </a:pPr>
            <a:endParaRPr lang="en-US" sz="3965" dirty="0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6134352" y="9635640"/>
            <a:ext cx="1875781" cy="398603"/>
            <a:chOff x="0" y="0"/>
            <a:chExt cx="2501042" cy="5314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01011" cy="531495"/>
            </a:xfrm>
            <a:custGeom>
              <a:avLst/>
              <a:gdLst/>
              <a:ahLst/>
              <a:cxnLst/>
              <a:rect l="l" t="t" r="r" b="b"/>
              <a:pathLst>
                <a:path w="2501011" h="531495">
                  <a:moveTo>
                    <a:pt x="0" y="0"/>
                  </a:moveTo>
                  <a:lnTo>
                    <a:pt x="2501011" y="0"/>
                  </a:lnTo>
                  <a:lnTo>
                    <a:pt x="2501011" y="531495"/>
                  </a:lnTo>
                  <a:lnTo>
                    <a:pt x="0" y="531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48" b="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3051520" y="1015314"/>
            <a:ext cx="3159230" cy="133447"/>
            <a:chOff x="0" y="0"/>
            <a:chExt cx="2164702" cy="914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64715" cy="91440"/>
            </a:xfrm>
            <a:custGeom>
              <a:avLst/>
              <a:gdLst/>
              <a:ahLst/>
              <a:cxnLst/>
              <a:rect l="l" t="t" r="r" b="b"/>
              <a:pathLst>
                <a:path w="2164715" h="91440">
                  <a:moveTo>
                    <a:pt x="0" y="0"/>
                  </a:moveTo>
                  <a:lnTo>
                    <a:pt x="2164715" y="0"/>
                  </a:lnTo>
                  <a:lnTo>
                    <a:pt x="2164715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E6394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-5423405">
            <a:off x="1334539" y="-336141"/>
            <a:ext cx="680669" cy="1871190"/>
            <a:chOff x="0" y="0"/>
            <a:chExt cx="907558" cy="24949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7542" cy="2494915"/>
            </a:xfrm>
            <a:custGeom>
              <a:avLst/>
              <a:gdLst/>
              <a:ahLst/>
              <a:cxnLst/>
              <a:rect l="l" t="t" r="r" b="b"/>
              <a:pathLst>
                <a:path w="907542" h="2494915">
                  <a:moveTo>
                    <a:pt x="0" y="0"/>
                  </a:moveTo>
                  <a:lnTo>
                    <a:pt x="907542" y="0"/>
                  </a:lnTo>
                  <a:lnTo>
                    <a:pt x="907542" y="2494915"/>
                  </a:lnTo>
                  <a:lnTo>
                    <a:pt x="0" y="2494915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49803"/>
                  </a:srgbClr>
                </a:gs>
                <a:gs pos="100000">
                  <a:srgbClr val="F2F2F2">
                    <a:alpha val="100000"/>
                  </a:srgbClr>
                </a:gs>
              </a:gsLst>
              <a:lin ang="16223405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 rot="-23405">
            <a:off x="571804" y="433637"/>
            <a:ext cx="1867610" cy="1009117"/>
            <a:chOff x="0" y="0"/>
            <a:chExt cx="2490146" cy="134548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90089" cy="1345484"/>
            </a:xfrm>
            <a:custGeom>
              <a:avLst/>
              <a:gdLst/>
              <a:ahLst/>
              <a:cxnLst/>
              <a:rect l="l" t="t" r="r" b="b"/>
              <a:pathLst>
                <a:path w="2490089" h="1345484">
                  <a:moveTo>
                    <a:pt x="0" y="0"/>
                  </a:moveTo>
                  <a:lnTo>
                    <a:pt x="2490089" y="0"/>
                  </a:lnTo>
                  <a:lnTo>
                    <a:pt x="2490089" y="1345484"/>
                  </a:lnTo>
                  <a:lnTo>
                    <a:pt x="0" y="1345484"/>
                  </a:lnTo>
                </a:path>
              </a:pathLst>
            </a:custGeom>
            <a:gradFill rotWithShape="1">
              <a:gsLst>
                <a:gs pos="0">
                  <a:srgbClr val="E83846">
                    <a:alpha val="100000"/>
                  </a:srgbClr>
                </a:gs>
                <a:gs pos="100000">
                  <a:srgbClr val="EE0033">
                    <a:alpha val="100000"/>
                  </a:srgbClr>
                </a:gs>
              </a:gsLst>
              <a:lin ang="10823405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2490146" cy="13454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 b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1.1</a:t>
              </a:r>
            </a:p>
          </p:txBody>
        </p:sp>
      </p:grpSp>
      <p:sp>
        <p:nvSpPr>
          <p:cNvPr id="11" name="Freeform 11"/>
          <p:cNvSpPr/>
          <p:nvPr/>
        </p:nvSpPr>
        <p:spPr>
          <a:xfrm>
            <a:off x="4007531" y="3238009"/>
            <a:ext cx="3593190" cy="6397631"/>
          </a:xfrm>
          <a:custGeom>
            <a:avLst/>
            <a:gdLst/>
            <a:ahLst/>
            <a:cxnLst/>
            <a:rect l="l" t="t" r="r" b="b"/>
            <a:pathLst>
              <a:path w="3593190" h="6397631">
                <a:moveTo>
                  <a:pt x="0" y="0"/>
                </a:moveTo>
                <a:lnTo>
                  <a:pt x="3593190" y="0"/>
                </a:lnTo>
                <a:lnTo>
                  <a:pt x="3593190" y="6397631"/>
                </a:lnTo>
                <a:lnTo>
                  <a:pt x="0" y="63976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9144000" y="3238009"/>
            <a:ext cx="5508666" cy="6397631"/>
          </a:xfrm>
          <a:custGeom>
            <a:avLst/>
            <a:gdLst/>
            <a:ahLst/>
            <a:cxnLst/>
            <a:rect l="l" t="t" r="r" b="b"/>
            <a:pathLst>
              <a:path w="5508666" h="6397631">
                <a:moveTo>
                  <a:pt x="0" y="0"/>
                </a:moveTo>
                <a:lnTo>
                  <a:pt x="5508666" y="0"/>
                </a:lnTo>
                <a:lnTo>
                  <a:pt x="5508666" y="6397631"/>
                </a:lnTo>
                <a:lnTo>
                  <a:pt x="0" y="639763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2958660" y="194295"/>
            <a:ext cx="13013209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ĐẶT VẤN ĐỀ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1630075"/>
            <a:ext cx="16043543" cy="30123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56206" lvl="1" indent="-428103" algn="l">
              <a:lnSpc>
                <a:spcPts val="4758"/>
              </a:lnSpc>
              <a:buFont typeface="Arial"/>
              <a:buChar char="•"/>
            </a:pPr>
            <a:r>
              <a:rPr lang="en-US" sz="3965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Các tasks của bài toán:</a:t>
            </a:r>
          </a:p>
          <a:p>
            <a:pPr marL="1712412" lvl="2" indent="-570804" algn="l">
              <a:lnSpc>
                <a:spcPts val="4758"/>
              </a:lnSpc>
              <a:buFont typeface="Arial"/>
              <a:buChar char="⚬"/>
            </a:pPr>
            <a:r>
              <a:rPr lang="en-US" sz="3965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VQA (Visual Question Answering): Hỏi đáp góc xoay của tủ điện</a:t>
            </a:r>
          </a:p>
          <a:p>
            <a:pPr algn="l">
              <a:lnSpc>
                <a:spcPts val="4758"/>
              </a:lnSpc>
            </a:pPr>
            <a:endParaRPr lang="en-US" sz="3965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algn="l">
              <a:lnSpc>
                <a:spcPts val="4758"/>
              </a:lnSpc>
              <a:spcBef>
                <a:spcPct val="0"/>
              </a:spcBef>
            </a:pPr>
            <a:endParaRPr lang="en-US" sz="3965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algn="l">
              <a:lnSpc>
                <a:spcPts val="4758"/>
              </a:lnSpc>
            </a:pPr>
            <a:endParaRPr lang="en-US" sz="3965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6134352" y="9635640"/>
            <a:ext cx="1875781" cy="398603"/>
            <a:chOff x="0" y="0"/>
            <a:chExt cx="2501042" cy="5314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01011" cy="531495"/>
            </a:xfrm>
            <a:custGeom>
              <a:avLst/>
              <a:gdLst/>
              <a:ahLst/>
              <a:cxnLst/>
              <a:rect l="l" t="t" r="r" b="b"/>
              <a:pathLst>
                <a:path w="2501011" h="531495">
                  <a:moveTo>
                    <a:pt x="0" y="0"/>
                  </a:moveTo>
                  <a:lnTo>
                    <a:pt x="2501011" y="0"/>
                  </a:lnTo>
                  <a:lnTo>
                    <a:pt x="2501011" y="531495"/>
                  </a:lnTo>
                  <a:lnTo>
                    <a:pt x="0" y="531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48" b="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3051520" y="1015314"/>
            <a:ext cx="3159230" cy="133447"/>
            <a:chOff x="0" y="0"/>
            <a:chExt cx="2164702" cy="914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64715" cy="91440"/>
            </a:xfrm>
            <a:custGeom>
              <a:avLst/>
              <a:gdLst/>
              <a:ahLst/>
              <a:cxnLst/>
              <a:rect l="l" t="t" r="r" b="b"/>
              <a:pathLst>
                <a:path w="2164715" h="91440">
                  <a:moveTo>
                    <a:pt x="0" y="0"/>
                  </a:moveTo>
                  <a:lnTo>
                    <a:pt x="2164715" y="0"/>
                  </a:lnTo>
                  <a:lnTo>
                    <a:pt x="2164715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E6394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-5423405">
            <a:off x="1334539" y="-336141"/>
            <a:ext cx="680669" cy="1871190"/>
            <a:chOff x="0" y="0"/>
            <a:chExt cx="907558" cy="24949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7542" cy="2494915"/>
            </a:xfrm>
            <a:custGeom>
              <a:avLst/>
              <a:gdLst/>
              <a:ahLst/>
              <a:cxnLst/>
              <a:rect l="l" t="t" r="r" b="b"/>
              <a:pathLst>
                <a:path w="907542" h="2494915">
                  <a:moveTo>
                    <a:pt x="0" y="0"/>
                  </a:moveTo>
                  <a:lnTo>
                    <a:pt x="907542" y="0"/>
                  </a:lnTo>
                  <a:lnTo>
                    <a:pt x="907542" y="2494915"/>
                  </a:lnTo>
                  <a:lnTo>
                    <a:pt x="0" y="2494915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49803"/>
                  </a:srgbClr>
                </a:gs>
                <a:gs pos="100000">
                  <a:srgbClr val="F2F2F2">
                    <a:alpha val="100000"/>
                  </a:srgbClr>
                </a:gs>
              </a:gsLst>
              <a:lin ang="16223405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 rot="-23405">
            <a:off x="571804" y="433637"/>
            <a:ext cx="1867610" cy="1009117"/>
            <a:chOff x="0" y="0"/>
            <a:chExt cx="2490146" cy="134548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90089" cy="1345484"/>
            </a:xfrm>
            <a:custGeom>
              <a:avLst/>
              <a:gdLst/>
              <a:ahLst/>
              <a:cxnLst/>
              <a:rect l="l" t="t" r="r" b="b"/>
              <a:pathLst>
                <a:path w="2490089" h="1345484">
                  <a:moveTo>
                    <a:pt x="0" y="0"/>
                  </a:moveTo>
                  <a:lnTo>
                    <a:pt x="2490089" y="0"/>
                  </a:lnTo>
                  <a:lnTo>
                    <a:pt x="2490089" y="1345484"/>
                  </a:lnTo>
                  <a:lnTo>
                    <a:pt x="0" y="1345484"/>
                  </a:lnTo>
                </a:path>
              </a:pathLst>
            </a:custGeom>
            <a:gradFill rotWithShape="1">
              <a:gsLst>
                <a:gs pos="0">
                  <a:srgbClr val="E83846">
                    <a:alpha val="100000"/>
                  </a:srgbClr>
                </a:gs>
                <a:gs pos="100000">
                  <a:srgbClr val="EE0033">
                    <a:alpha val="100000"/>
                  </a:srgbClr>
                </a:gs>
              </a:gsLst>
              <a:lin ang="10823405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2490146" cy="13454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 b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1.1</a:t>
              </a:r>
            </a:p>
          </p:txBody>
        </p:sp>
      </p:grpSp>
      <p:sp>
        <p:nvSpPr>
          <p:cNvPr id="11" name="Freeform 11"/>
          <p:cNvSpPr/>
          <p:nvPr/>
        </p:nvSpPr>
        <p:spPr>
          <a:xfrm>
            <a:off x="7592666" y="3773549"/>
            <a:ext cx="9479578" cy="5355900"/>
          </a:xfrm>
          <a:custGeom>
            <a:avLst/>
            <a:gdLst/>
            <a:ahLst/>
            <a:cxnLst/>
            <a:rect l="l" t="t" r="r" b="b"/>
            <a:pathLst>
              <a:path w="9479578" h="5355900">
                <a:moveTo>
                  <a:pt x="0" y="0"/>
                </a:moveTo>
                <a:lnTo>
                  <a:pt x="9479577" y="0"/>
                </a:lnTo>
                <a:lnTo>
                  <a:pt x="9479577" y="5355901"/>
                </a:lnTo>
                <a:lnTo>
                  <a:pt x="0" y="53559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2612764" y="3068058"/>
            <a:ext cx="3767924" cy="6766883"/>
          </a:xfrm>
          <a:custGeom>
            <a:avLst/>
            <a:gdLst/>
            <a:ahLst/>
            <a:cxnLst/>
            <a:rect l="l" t="t" r="r" b="b"/>
            <a:pathLst>
              <a:path w="3767924" h="6766883">
                <a:moveTo>
                  <a:pt x="0" y="0"/>
                </a:moveTo>
                <a:lnTo>
                  <a:pt x="3767924" y="0"/>
                </a:lnTo>
                <a:lnTo>
                  <a:pt x="3767924" y="6766883"/>
                </a:lnTo>
                <a:lnTo>
                  <a:pt x="0" y="67668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2958660" y="194295"/>
            <a:ext cx="13013209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ĐẶT VẤN ĐỀ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1630075"/>
            <a:ext cx="16043543" cy="3038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32" lvl="1" indent="-431766" algn="l">
              <a:lnSpc>
                <a:spcPts val="47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Các tasks của bài toán:</a:t>
            </a:r>
          </a:p>
          <a:p>
            <a:pPr marL="1727064" lvl="2" indent="-575688" algn="l">
              <a:lnSpc>
                <a:spcPts val="4799"/>
              </a:lnSpc>
              <a:buFont typeface="Arial"/>
              <a:buChar char="⚬"/>
            </a:pPr>
            <a:r>
              <a:rPr lang="en-US" sz="3999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OCR (Optical Character Recognition): Đọc tên của thiết bị tủ điện</a:t>
            </a:r>
          </a:p>
          <a:p>
            <a:pPr algn="l">
              <a:lnSpc>
                <a:spcPts val="4799"/>
              </a:lnSpc>
            </a:pPr>
            <a:endParaRPr lang="en-US" sz="3999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algn="l">
              <a:lnSpc>
                <a:spcPts val="4799"/>
              </a:lnSpc>
              <a:spcBef>
                <a:spcPct val="0"/>
              </a:spcBef>
            </a:pPr>
            <a:endParaRPr lang="en-US" sz="3999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algn="l">
              <a:lnSpc>
                <a:spcPts val="4799"/>
              </a:lnSpc>
            </a:pPr>
            <a:endParaRPr lang="en-US" sz="3999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10034" y="4109609"/>
            <a:ext cx="2648361" cy="2653627"/>
            <a:chOff x="0" y="0"/>
            <a:chExt cx="3531148" cy="3538169"/>
          </a:xfrm>
        </p:grpSpPr>
        <p:sp>
          <p:nvSpPr>
            <p:cNvPr id="3" name="Freeform 3"/>
            <p:cNvSpPr/>
            <p:nvPr/>
          </p:nvSpPr>
          <p:spPr>
            <a:xfrm>
              <a:off x="25400" y="30237"/>
              <a:ext cx="3480308" cy="3477757"/>
            </a:xfrm>
            <a:custGeom>
              <a:avLst/>
              <a:gdLst/>
              <a:ahLst/>
              <a:cxnLst/>
              <a:rect l="l" t="t" r="r" b="b"/>
              <a:pathLst>
                <a:path w="3480308" h="3477757">
                  <a:moveTo>
                    <a:pt x="0" y="0"/>
                  </a:moveTo>
                  <a:lnTo>
                    <a:pt x="3480308" y="0"/>
                  </a:lnTo>
                  <a:lnTo>
                    <a:pt x="3480308" y="3477758"/>
                  </a:lnTo>
                  <a:lnTo>
                    <a:pt x="0" y="347775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Freeform 4"/>
            <p:cNvSpPr/>
            <p:nvPr/>
          </p:nvSpPr>
          <p:spPr>
            <a:xfrm>
              <a:off x="0" y="0"/>
              <a:ext cx="3531108" cy="3538222"/>
            </a:xfrm>
            <a:custGeom>
              <a:avLst/>
              <a:gdLst/>
              <a:ahLst/>
              <a:cxnLst/>
              <a:rect l="l" t="t" r="r" b="b"/>
              <a:pathLst>
                <a:path w="3531108" h="3538222">
                  <a:moveTo>
                    <a:pt x="25400" y="0"/>
                  </a:moveTo>
                  <a:lnTo>
                    <a:pt x="3505708" y="0"/>
                  </a:lnTo>
                  <a:cubicBezTo>
                    <a:pt x="3519678" y="0"/>
                    <a:pt x="3531108" y="13607"/>
                    <a:pt x="3531108" y="30237"/>
                  </a:cubicBezTo>
                  <a:lnTo>
                    <a:pt x="3531108" y="3507995"/>
                  </a:lnTo>
                  <a:cubicBezTo>
                    <a:pt x="3531108" y="3524626"/>
                    <a:pt x="3519678" y="3538222"/>
                    <a:pt x="3505708" y="3538222"/>
                  </a:cubicBezTo>
                  <a:lnTo>
                    <a:pt x="25400" y="3538222"/>
                  </a:lnTo>
                  <a:cubicBezTo>
                    <a:pt x="11430" y="3538222"/>
                    <a:pt x="0" y="3524626"/>
                    <a:pt x="0" y="3507995"/>
                  </a:cubicBezTo>
                  <a:lnTo>
                    <a:pt x="0" y="30237"/>
                  </a:lnTo>
                  <a:cubicBezTo>
                    <a:pt x="0" y="13607"/>
                    <a:pt x="11430" y="0"/>
                    <a:pt x="25400" y="0"/>
                  </a:cubicBezTo>
                  <a:moveTo>
                    <a:pt x="25400" y="60475"/>
                  </a:moveTo>
                  <a:lnTo>
                    <a:pt x="25400" y="30237"/>
                  </a:lnTo>
                  <a:lnTo>
                    <a:pt x="50800" y="30237"/>
                  </a:lnTo>
                  <a:lnTo>
                    <a:pt x="50800" y="3507995"/>
                  </a:lnTo>
                  <a:lnTo>
                    <a:pt x="25400" y="3507995"/>
                  </a:lnTo>
                  <a:lnTo>
                    <a:pt x="25400" y="3477757"/>
                  </a:lnTo>
                  <a:lnTo>
                    <a:pt x="3505708" y="3477757"/>
                  </a:lnTo>
                  <a:lnTo>
                    <a:pt x="3505708" y="3507995"/>
                  </a:lnTo>
                  <a:lnTo>
                    <a:pt x="3480308" y="3507995"/>
                  </a:lnTo>
                  <a:lnTo>
                    <a:pt x="3480308" y="30237"/>
                  </a:lnTo>
                  <a:lnTo>
                    <a:pt x="3505708" y="30237"/>
                  </a:lnTo>
                  <a:lnTo>
                    <a:pt x="3505708" y="60475"/>
                  </a:lnTo>
                  <a:lnTo>
                    <a:pt x="25400" y="60475"/>
                  </a:lnTo>
                  <a:close/>
                </a:path>
              </a:pathLst>
            </a:custGeom>
            <a:solidFill>
              <a:srgbClr val="EF003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0"/>
              <a:ext cx="3531148" cy="35381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880"/>
                </a:lnSpc>
              </a:pPr>
              <a:r>
                <a:rPr lang="en-US" sz="9900" b="1">
                  <a:solidFill>
                    <a:srgbClr val="EF0032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01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-233041" y="279637"/>
            <a:ext cx="19455450" cy="9727725"/>
          </a:xfrm>
          <a:custGeom>
            <a:avLst/>
            <a:gdLst/>
            <a:ahLst/>
            <a:cxnLst/>
            <a:rect l="l" t="t" r="r" b="b"/>
            <a:pathLst>
              <a:path w="19455450" h="9727725">
                <a:moveTo>
                  <a:pt x="0" y="0"/>
                </a:moveTo>
                <a:lnTo>
                  <a:pt x="19455450" y="0"/>
                </a:lnTo>
                <a:lnTo>
                  <a:pt x="19455450" y="9727726"/>
                </a:lnTo>
                <a:lnTo>
                  <a:pt x="0" y="97277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06800" y="7620000"/>
            <a:ext cx="3962550" cy="3962550"/>
            <a:chOff x="0" y="0"/>
            <a:chExt cx="5283400" cy="5283400"/>
          </a:xfrm>
        </p:grpSpPr>
        <p:sp>
          <p:nvSpPr>
            <p:cNvPr id="3" name="Freeform 3"/>
            <p:cNvSpPr/>
            <p:nvPr/>
          </p:nvSpPr>
          <p:spPr>
            <a:xfrm>
              <a:off x="-2413" y="-2413"/>
              <a:ext cx="5288280" cy="5288280"/>
            </a:xfrm>
            <a:custGeom>
              <a:avLst/>
              <a:gdLst/>
              <a:ahLst/>
              <a:cxnLst/>
              <a:rect l="l" t="t" r="r" b="b"/>
              <a:pathLst>
                <a:path w="5288280" h="5288280">
                  <a:moveTo>
                    <a:pt x="9906" y="2626106"/>
                  </a:moveTo>
                  <a:lnTo>
                    <a:pt x="2626106" y="9906"/>
                  </a:lnTo>
                  <a:cubicBezTo>
                    <a:pt x="2636012" y="0"/>
                    <a:pt x="2652141" y="0"/>
                    <a:pt x="2662047" y="9906"/>
                  </a:cubicBezTo>
                  <a:lnTo>
                    <a:pt x="5278374" y="2626106"/>
                  </a:lnTo>
                  <a:cubicBezTo>
                    <a:pt x="5288280" y="2636012"/>
                    <a:pt x="5288280" y="2652141"/>
                    <a:pt x="5278374" y="2662047"/>
                  </a:cubicBezTo>
                  <a:lnTo>
                    <a:pt x="2662047" y="5278374"/>
                  </a:lnTo>
                  <a:cubicBezTo>
                    <a:pt x="2652141" y="5288280"/>
                    <a:pt x="2636012" y="5288280"/>
                    <a:pt x="2626106" y="5278374"/>
                  </a:cubicBezTo>
                  <a:lnTo>
                    <a:pt x="9906" y="2662047"/>
                  </a:lnTo>
                  <a:cubicBezTo>
                    <a:pt x="0" y="2652141"/>
                    <a:pt x="0" y="2636012"/>
                    <a:pt x="9906" y="2626106"/>
                  </a:cubicBezTo>
                  <a:moveTo>
                    <a:pt x="45847" y="2662047"/>
                  </a:moveTo>
                  <a:lnTo>
                    <a:pt x="27813" y="2644140"/>
                  </a:lnTo>
                  <a:lnTo>
                    <a:pt x="45720" y="2626233"/>
                  </a:lnTo>
                  <a:lnTo>
                    <a:pt x="2662047" y="5242433"/>
                  </a:lnTo>
                  <a:lnTo>
                    <a:pt x="2644140" y="5260340"/>
                  </a:lnTo>
                  <a:lnTo>
                    <a:pt x="2626233" y="5242433"/>
                  </a:lnTo>
                  <a:lnTo>
                    <a:pt x="5242433" y="2626106"/>
                  </a:lnTo>
                  <a:lnTo>
                    <a:pt x="5260340" y="2644013"/>
                  </a:lnTo>
                  <a:lnTo>
                    <a:pt x="5242433" y="2661920"/>
                  </a:lnTo>
                  <a:lnTo>
                    <a:pt x="2626106" y="45720"/>
                  </a:lnTo>
                  <a:lnTo>
                    <a:pt x="2644140" y="27813"/>
                  </a:lnTo>
                  <a:lnTo>
                    <a:pt x="2662047" y="45720"/>
                  </a:lnTo>
                  <a:lnTo>
                    <a:pt x="45720" y="2662047"/>
                  </a:lnTo>
                  <a:close/>
                </a:path>
              </a:pathLst>
            </a:custGeom>
            <a:solidFill>
              <a:srgbClr val="F77F0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-1981200" y="7620000"/>
            <a:ext cx="3962550" cy="3962550"/>
            <a:chOff x="0" y="0"/>
            <a:chExt cx="5283400" cy="5283400"/>
          </a:xfrm>
        </p:grpSpPr>
        <p:sp>
          <p:nvSpPr>
            <p:cNvPr id="5" name="Freeform 5"/>
            <p:cNvSpPr/>
            <p:nvPr/>
          </p:nvSpPr>
          <p:spPr>
            <a:xfrm>
              <a:off x="-2413" y="-2413"/>
              <a:ext cx="5288280" cy="5288280"/>
            </a:xfrm>
            <a:custGeom>
              <a:avLst/>
              <a:gdLst/>
              <a:ahLst/>
              <a:cxnLst/>
              <a:rect l="l" t="t" r="r" b="b"/>
              <a:pathLst>
                <a:path w="5288280" h="5288280">
                  <a:moveTo>
                    <a:pt x="9906" y="2626106"/>
                  </a:moveTo>
                  <a:lnTo>
                    <a:pt x="2626106" y="9906"/>
                  </a:lnTo>
                  <a:cubicBezTo>
                    <a:pt x="2636012" y="0"/>
                    <a:pt x="2652141" y="0"/>
                    <a:pt x="2662047" y="9906"/>
                  </a:cubicBezTo>
                  <a:lnTo>
                    <a:pt x="5278374" y="2626106"/>
                  </a:lnTo>
                  <a:cubicBezTo>
                    <a:pt x="5288280" y="2636012"/>
                    <a:pt x="5288280" y="2652141"/>
                    <a:pt x="5278374" y="2662047"/>
                  </a:cubicBezTo>
                  <a:lnTo>
                    <a:pt x="2662047" y="5278374"/>
                  </a:lnTo>
                  <a:cubicBezTo>
                    <a:pt x="2652141" y="5288280"/>
                    <a:pt x="2636012" y="5288280"/>
                    <a:pt x="2626106" y="5278374"/>
                  </a:cubicBezTo>
                  <a:lnTo>
                    <a:pt x="9906" y="2662047"/>
                  </a:lnTo>
                  <a:cubicBezTo>
                    <a:pt x="0" y="2652141"/>
                    <a:pt x="0" y="2636012"/>
                    <a:pt x="9906" y="2626106"/>
                  </a:cubicBezTo>
                  <a:moveTo>
                    <a:pt x="45847" y="2662047"/>
                  </a:moveTo>
                  <a:lnTo>
                    <a:pt x="27813" y="2644140"/>
                  </a:lnTo>
                  <a:lnTo>
                    <a:pt x="45720" y="2626233"/>
                  </a:lnTo>
                  <a:lnTo>
                    <a:pt x="2662047" y="5242433"/>
                  </a:lnTo>
                  <a:lnTo>
                    <a:pt x="2644140" y="5260340"/>
                  </a:lnTo>
                  <a:lnTo>
                    <a:pt x="2626233" y="5242433"/>
                  </a:lnTo>
                  <a:lnTo>
                    <a:pt x="5242433" y="2626106"/>
                  </a:lnTo>
                  <a:lnTo>
                    <a:pt x="5260340" y="2644013"/>
                  </a:lnTo>
                  <a:lnTo>
                    <a:pt x="5242433" y="2661920"/>
                  </a:lnTo>
                  <a:lnTo>
                    <a:pt x="2626106" y="45720"/>
                  </a:lnTo>
                  <a:lnTo>
                    <a:pt x="2644140" y="27813"/>
                  </a:lnTo>
                  <a:lnTo>
                    <a:pt x="2662047" y="45720"/>
                  </a:lnTo>
                  <a:lnTo>
                    <a:pt x="45720" y="2662047"/>
                  </a:lnTo>
                  <a:close/>
                </a:path>
              </a:pathLst>
            </a:custGeom>
            <a:solidFill>
              <a:srgbClr val="F77F0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162800" y="-1365570"/>
            <a:ext cx="3962550" cy="3962550"/>
            <a:chOff x="0" y="0"/>
            <a:chExt cx="5283400" cy="5283400"/>
          </a:xfrm>
        </p:grpSpPr>
        <p:sp>
          <p:nvSpPr>
            <p:cNvPr id="7" name="Freeform 7"/>
            <p:cNvSpPr/>
            <p:nvPr/>
          </p:nvSpPr>
          <p:spPr>
            <a:xfrm>
              <a:off x="-2413" y="-2413"/>
              <a:ext cx="5288280" cy="5288280"/>
            </a:xfrm>
            <a:custGeom>
              <a:avLst/>
              <a:gdLst/>
              <a:ahLst/>
              <a:cxnLst/>
              <a:rect l="l" t="t" r="r" b="b"/>
              <a:pathLst>
                <a:path w="5288280" h="5288280">
                  <a:moveTo>
                    <a:pt x="9906" y="2626106"/>
                  </a:moveTo>
                  <a:lnTo>
                    <a:pt x="2626106" y="9906"/>
                  </a:lnTo>
                  <a:cubicBezTo>
                    <a:pt x="2636012" y="0"/>
                    <a:pt x="2652141" y="0"/>
                    <a:pt x="2662047" y="9906"/>
                  </a:cubicBezTo>
                  <a:lnTo>
                    <a:pt x="5278374" y="2626106"/>
                  </a:lnTo>
                  <a:cubicBezTo>
                    <a:pt x="5288280" y="2636012"/>
                    <a:pt x="5288280" y="2652141"/>
                    <a:pt x="5278374" y="2662047"/>
                  </a:cubicBezTo>
                  <a:lnTo>
                    <a:pt x="2662047" y="5278374"/>
                  </a:lnTo>
                  <a:cubicBezTo>
                    <a:pt x="2652141" y="5288280"/>
                    <a:pt x="2636012" y="5288280"/>
                    <a:pt x="2626106" y="5278374"/>
                  </a:cubicBezTo>
                  <a:lnTo>
                    <a:pt x="9906" y="2662047"/>
                  </a:lnTo>
                  <a:cubicBezTo>
                    <a:pt x="0" y="2652141"/>
                    <a:pt x="0" y="2636012"/>
                    <a:pt x="9906" y="2626106"/>
                  </a:cubicBezTo>
                  <a:moveTo>
                    <a:pt x="45847" y="2662047"/>
                  </a:moveTo>
                  <a:lnTo>
                    <a:pt x="27813" y="2644140"/>
                  </a:lnTo>
                  <a:lnTo>
                    <a:pt x="45720" y="2626233"/>
                  </a:lnTo>
                  <a:lnTo>
                    <a:pt x="2662047" y="5242433"/>
                  </a:lnTo>
                  <a:lnTo>
                    <a:pt x="2644140" y="5260340"/>
                  </a:lnTo>
                  <a:lnTo>
                    <a:pt x="2626233" y="5242433"/>
                  </a:lnTo>
                  <a:lnTo>
                    <a:pt x="5242433" y="2626106"/>
                  </a:lnTo>
                  <a:lnTo>
                    <a:pt x="5260340" y="2644013"/>
                  </a:lnTo>
                  <a:lnTo>
                    <a:pt x="5242433" y="2661920"/>
                  </a:lnTo>
                  <a:lnTo>
                    <a:pt x="2626106" y="45720"/>
                  </a:lnTo>
                  <a:lnTo>
                    <a:pt x="2644140" y="27813"/>
                  </a:lnTo>
                  <a:lnTo>
                    <a:pt x="2662047" y="45720"/>
                  </a:lnTo>
                  <a:lnTo>
                    <a:pt x="45720" y="2662047"/>
                  </a:lnTo>
                  <a:close/>
                </a:path>
              </a:pathLst>
            </a:custGeom>
            <a:solidFill>
              <a:srgbClr val="6AC08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484411" y="4303624"/>
            <a:ext cx="6804850" cy="24596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62"/>
              </a:lnSpc>
            </a:pPr>
            <a:r>
              <a:rPr lang="en-US" sz="8052" spc="-1">
                <a:solidFill>
                  <a:srgbClr val="EE0033"/>
                </a:solidFill>
                <a:latin typeface="Sarabun"/>
                <a:ea typeface="Sarabun"/>
                <a:cs typeface="Sarabun"/>
                <a:sym typeface="Sarabun"/>
              </a:rPr>
              <a:t>NỘI DUNG ĐÃ THỰC HIỆN 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4410034" y="4109609"/>
            <a:ext cx="2648361" cy="2653627"/>
            <a:chOff x="0" y="0"/>
            <a:chExt cx="3531148" cy="3538169"/>
          </a:xfrm>
        </p:grpSpPr>
        <p:sp>
          <p:nvSpPr>
            <p:cNvPr id="10" name="Freeform 10"/>
            <p:cNvSpPr/>
            <p:nvPr/>
          </p:nvSpPr>
          <p:spPr>
            <a:xfrm>
              <a:off x="25400" y="30237"/>
              <a:ext cx="3480308" cy="3477757"/>
            </a:xfrm>
            <a:custGeom>
              <a:avLst/>
              <a:gdLst/>
              <a:ahLst/>
              <a:cxnLst/>
              <a:rect l="l" t="t" r="r" b="b"/>
              <a:pathLst>
                <a:path w="3480308" h="3477757">
                  <a:moveTo>
                    <a:pt x="0" y="0"/>
                  </a:moveTo>
                  <a:lnTo>
                    <a:pt x="3480308" y="0"/>
                  </a:lnTo>
                  <a:lnTo>
                    <a:pt x="3480308" y="3477758"/>
                  </a:lnTo>
                  <a:lnTo>
                    <a:pt x="0" y="347775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0"/>
              <a:ext cx="3531108" cy="3538222"/>
            </a:xfrm>
            <a:custGeom>
              <a:avLst/>
              <a:gdLst/>
              <a:ahLst/>
              <a:cxnLst/>
              <a:rect l="l" t="t" r="r" b="b"/>
              <a:pathLst>
                <a:path w="3531108" h="3538222">
                  <a:moveTo>
                    <a:pt x="25400" y="0"/>
                  </a:moveTo>
                  <a:lnTo>
                    <a:pt x="3505708" y="0"/>
                  </a:lnTo>
                  <a:cubicBezTo>
                    <a:pt x="3519678" y="0"/>
                    <a:pt x="3531108" y="13607"/>
                    <a:pt x="3531108" y="30237"/>
                  </a:cubicBezTo>
                  <a:lnTo>
                    <a:pt x="3531108" y="3507995"/>
                  </a:lnTo>
                  <a:cubicBezTo>
                    <a:pt x="3531108" y="3524626"/>
                    <a:pt x="3519678" y="3538222"/>
                    <a:pt x="3505708" y="3538222"/>
                  </a:cubicBezTo>
                  <a:lnTo>
                    <a:pt x="25400" y="3538222"/>
                  </a:lnTo>
                  <a:cubicBezTo>
                    <a:pt x="11430" y="3538222"/>
                    <a:pt x="0" y="3524626"/>
                    <a:pt x="0" y="3507995"/>
                  </a:cubicBezTo>
                  <a:lnTo>
                    <a:pt x="0" y="30237"/>
                  </a:lnTo>
                  <a:cubicBezTo>
                    <a:pt x="0" y="13607"/>
                    <a:pt x="11430" y="0"/>
                    <a:pt x="25400" y="0"/>
                  </a:cubicBezTo>
                  <a:moveTo>
                    <a:pt x="25400" y="60475"/>
                  </a:moveTo>
                  <a:lnTo>
                    <a:pt x="25400" y="30237"/>
                  </a:lnTo>
                  <a:lnTo>
                    <a:pt x="50800" y="30237"/>
                  </a:lnTo>
                  <a:lnTo>
                    <a:pt x="50800" y="3507995"/>
                  </a:lnTo>
                  <a:lnTo>
                    <a:pt x="25400" y="3507995"/>
                  </a:lnTo>
                  <a:lnTo>
                    <a:pt x="25400" y="3477757"/>
                  </a:lnTo>
                  <a:lnTo>
                    <a:pt x="3505708" y="3477757"/>
                  </a:lnTo>
                  <a:lnTo>
                    <a:pt x="3505708" y="3507995"/>
                  </a:lnTo>
                  <a:lnTo>
                    <a:pt x="3480308" y="3507995"/>
                  </a:lnTo>
                  <a:lnTo>
                    <a:pt x="3480308" y="30237"/>
                  </a:lnTo>
                  <a:lnTo>
                    <a:pt x="3505708" y="30237"/>
                  </a:lnTo>
                  <a:lnTo>
                    <a:pt x="3505708" y="60475"/>
                  </a:lnTo>
                  <a:lnTo>
                    <a:pt x="25400" y="60475"/>
                  </a:lnTo>
                  <a:close/>
                </a:path>
              </a:pathLst>
            </a:custGeom>
            <a:solidFill>
              <a:srgbClr val="EF003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0"/>
              <a:ext cx="3531148" cy="35381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880"/>
                </a:lnSpc>
              </a:pPr>
              <a:r>
                <a:rPr lang="en-US" sz="9900" b="1">
                  <a:solidFill>
                    <a:srgbClr val="EF0032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02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6134352" y="9635640"/>
            <a:ext cx="1875781" cy="398603"/>
            <a:chOff x="0" y="0"/>
            <a:chExt cx="2501042" cy="5314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01011" cy="531495"/>
            </a:xfrm>
            <a:custGeom>
              <a:avLst/>
              <a:gdLst/>
              <a:ahLst/>
              <a:cxnLst/>
              <a:rect l="l" t="t" r="r" b="b"/>
              <a:pathLst>
                <a:path w="2501011" h="531495">
                  <a:moveTo>
                    <a:pt x="0" y="0"/>
                  </a:moveTo>
                  <a:lnTo>
                    <a:pt x="2501011" y="0"/>
                  </a:lnTo>
                  <a:lnTo>
                    <a:pt x="2501011" y="531495"/>
                  </a:lnTo>
                  <a:lnTo>
                    <a:pt x="0" y="531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48" b="4"/>
              </a:stretch>
            </a:blipFill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958660" y="1232891"/>
            <a:ext cx="5118531" cy="216209"/>
            <a:chOff x="0" y="0"/>
            <a:chExt cx="2164702" cy="914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64715" cy="91440"/>
            </a:xfrm>
            <a:custGeom>
              <a:avLst/>
              <a:gdLst/>
              <a:ahLst/>
              <a:cxnLst/>
              <a:rect l="l" t="t" r="r" b="b"/>
              <a:pathLst>
                <a:path w="2164715" h="91440">
                  <a:moveTo>
                    <a:pt x="0" y="0"/>
                  </a:moveTo>
                  <a:lnTo>
                    <a:pt x="2164715" y="0"/>
                  </a:lnTo>
                  <a:lnTo>
                    <a:pt x="2164715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E6394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-5423405">
            <a:off x="1334539" y="-336141"/>
            <a:ext cx="680669" cy="1871190"/>
            <a:chOff x="0" y="0"/>
            <a:chExt cx="907558" cy="24949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7542" cy="2494915"/>
            </a:xfrm>
            <a:custGeom>
              <a:avLst/>
              <a:gdLst/>
              <a:ahLst/>
              <a:cxnLst/>
              <a:rect l="l" t="t" r="r" b="b"/>
              <a:pathLst>
                <a:path w="907542" h="2494915">
                  <a:moveTo>
                    <a:pt x="0" y="0"/>
                  </a:moveTo>
                  <a:lnTo>
                    <a:pt x="907542" y="0"/>
                  </a:lnTo>
                  <a:lnTo>
                    <a:pt x="907542" y="2494915"/>
                  </a:lnTo>
                  <a:lnTo>
                    <a:pt x="0" y="2494915"/>
                  </a:lnTo>
                </a:path>
              </a:pathLst>
            </a:custGeom>
            <a:gradFill rotWithShape="1">
              <a:gsLst>
                <a:gs pos="0">
                  <a:srgbClr val="E63946">
                    <a:alpha val="49803"/>
                  </a:srgbClr>
                </a:gs>
                <a:gs pos="100000">
                  <a:srgbClr val="F2F2F2">
                    <a:alpha val="100000"/>
                  </a:srgbClr>
                </a:gs>
              </a:gsLst>
              <a:lin ang="16223405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 rot="-23405">
            <a:off x="571804" y="433637"/>
            <a:ext cx="1867610" cy="1009117"/>
            <a:chOff x="0" y="0"/>
            <a:chExt cx="2490146" cy="134548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90089" cy="1345484"/>
            </a:xfrm>
            <a:custGeom>
              <a:avLst/>
              <a:gdLst/>
              <a:ahLst/>
              <a:cxnLst/>
              <a:rect l="l" t="t" r="r" b="b"/>
              <a:pathLst>
                <a:path w="2490089" h="1345484">
                  <a:moveTo>
                    <a:pt x="0" y="0"/>
                  </a:moveTo>
                  <a:lnTo>
                    <a:pt x="2490089" y="0"/>
                  </a:lnTo>
                  <a:lnTo>
                    <a:pt x="2490089" y="1345484"/>
                  </a:lnTo>
                  <a:lnTo>
                    <a:pt x="0" y="1345484"/>
                  </a:lnTo>
                </a:path>
              </a:pathLst>
            </a:custGeom>
            <a:gradFill rotWithShape="1">
              <a:gsLst>
                <a:gs pos="0">
                  <a:srgbClr val="E83846">
                    <a:alpha val="100000"/>
                  </a:srgbClr>
                </a:gs>
                <a:gs pos="100000">
                  <a:srgbClr val="EE0033">
                    <a:alpha val="100000"/>
                  </a:srgbClr>
                </a:gs>
              </a:gsLst>
              <a:lin ang="10823405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2490146" cy="13454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 b="1">
                  <a:solidFill>
                    <a:srgbClr val="FFFFFF"/>
                  </a:solidFill>
                  <a:latin typeface="Sarabun Bold"/>
                  <a:ea typeface="Sarabun Bold"/>
                  <a:cs typeface="Sarabun Bold"/>
                  <a:sym typeface="Sarabun Bold"/>
                </a:rPr>
                <a:t>2.1</a:t>
              </a:r>
            </a:p>
          </p:txBody>
        </p:sp>
      </p:grpSp>
      <p:sp>
        <p:nvSpPr>
          <p:cNvPr id="11" name="Freeform 11"/>
          <p:cNvSpPr/>
          <p:nvPr/>
        </p:nvSpPr>
        <p:spPr>
          <a:xfrm>
            <a:off x="3826728" y="4090739"/>
            <a:ext cx="11034042" cy="6019704"/>
          </a:xfrm>
          <a:custGeom>
            <a:avLst/>
            <a:gdLst/>
            <a:ahLst/>
            <a:cxnLst/>
            <a:rect l="l" t="t" r="r" b="b"/>
            <a:pathLst>
              <a:path w="11034042" h="6019704">
                <a:moveTo>
                  <a:pt x="0" y="0"/>
                </a:moveTo>
                <a:lnTo>
                  <a:pt x="11034043" y="0"/>
                </a:lnTo>
                <a:lnTo>
                  <a:pt x="11034043" y="6019703"/>
                </a:lnTo>
                <a:lnTo>
                  <a:pt x="0" y="60197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b="-288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2958660" y="381000"/>
            <a:ext cx="14111794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b="1" dirty="0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Benchmark </a:t>
            </a:r>
            <a:r>
              <a:rPr lang="en-US" sz="4200" b="1" dirty="0" err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mô</a:t>
            </a:r>
            <a:r>
              <a:rPr lang="en-US" sz="4200" b="1" dirty="0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 </a:t>
            </a:r>
            <a:r>
              <a:rPr lang="en-US" sz="4200" b="1" dirty="0" err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hình</a:t>
            </a:r>
            <a:r>
              <a:rPr lang="en-US" sz="4200" b="1" dirty="0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 Qwen2.5VL 7B </a:t>
            </a:r>
            <a:r>
              <a:rPr lang="en-US" sz="4200" b="1" dirty="0" err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trên</a:t>
            </a:r>
            <a:r>
              <a:rPr lang="en-US" sz="4200" b="1" dirty="0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 </a:t>
            </a:r>
            <a:r>
              <a:rPr lang="en-US" sz="4200" b="1" dirty="0" err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các</a:t>
            </a:r>
            <a:r>
              <a:rPr lang="en-US" sz="4200" b="1" dirty="0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 </a:t>
            </a:r>
            <a:r>
              <a:rPr lang="en-US" sz="4200" b="1" dirty="0" err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tập</a:t>
            </a:r>
            <a:r>
              <a:rPr lang="en-US" sz="4200" b="1" dirty="0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 </a:t>
            </a:r>
            <a:r>
              <a:rPr lang="en-US" sz="4200" b="1" dirty="0" err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dữ</a:t>
            </a:r>
            <a:r>
              <a:rPr lang="en-US" sz="4200" b="1" dirty="0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 </a:t>
            </a:r>
            <a:r>
              <a:rPr lang="en-US" sz="4200" b="1" dirty="0" err="1">
                <a:solidFill>
                  <a:srgbClr val="3F3F3F"/>
                </a:solidFill>
                <a:latin typeface="Sarabun Bold"/>
                <a:ea typeface="Sarabun Bold"/>
                <a:cs typeface="Sarabun Bold"/>
                <a:sym typeface="Sarabun Bold"/>
              </a:rPr>
              <a:t>liệu</a:t>
            </a:r>
            <a:endParaRPr lang="en-US" sz="4200" b="1" dirty="0">
              <a:solidFill>
                <a:srgbClr val="3F3F3F"/>
              </a:solidFill>
              <a:latin typeface="Sarabun Bold"/>
              <a:ea typeface="Sarabun Bold"/>
              <a:cs typeface="Sarabun Bold"/>
              <a:sym typeface="Sarabun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568391" y="1649125"/>
            <a:ext cx="15852909" cy="685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1769" lvl="1" indent="-485885" algn="l">
              <a:lnSpc>
                <a:spcPts val="5401"/>
              </a:lnSpc>
              <a:buFont typeface="Arial"/>
              <a:buChar char="•"/>
            </a:pPr>
            <a:r>
              <a:rPr lang="en-US" sz="450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Task VQA: bộ dữ liệu góc xoay của tủ điện (Cabinet_angle)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91211" y="2414339"/>
            <a:ext cx="15930088" cy="160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511301" lvl="2" indent="-503767" algn="l">
              <a:lnSpc>
                <a:spcPts val="4200"/>
              </a:lnSpc>
              <a:buFont typeface="Arial"/>
              <a:buChar char="⚬"/>
            </a:pPr>
            <a:r>
              <a:rPr lang="en-US" sz="35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Nhãn A = 0 độ, B = 90 độ, C = 180 độ, D = 270 độ</a:t>
            </a:r>
          </a:p>
          <a:p>
            <a:pPr marL="1511301" lvl="2" indent="-503767" algn="l">
              <a:lnSpc>
                <a:spcPts val="4200"/>
              </a:lnSpc>
              <a:buFont typeface="Arial"/>
              <a:buChar char="⚬"/>
            </a:pPr>
            <a:r>
              <a:rPr lang="en-US" sz="35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A (góc 0 độ): model bắt khá tốt các mẫu A, nhưng thiên về đoán A</a:t>
            </a:r>
          </a:p>
          <a:p>
            <a:pPr marL="1511301" lvl="2" indent="-503767" algn="l">
              <a:lnSpc>
                <a:spcPts val="4200"/>
              </a:lnSpc>
              <a:buFont typeface="Arial"/>
              <a:buChar char="⚬"/>
            </a:pPr>
            <a:r>
              <a:rPr lang="en-US" sz="350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Model  chắc chắn khi đoán B, nhưng hay bỏ sót B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999</Words>
  <Application>Microsoft Office PowerPoint</Application>
  <PresentationFormat>Custom</PresentationFormat>
  <Paragraphs>184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Calibri</vt:lpstr>
      <vt:lpstr>Sarabun Bold</vt:lpstr>
      <vt:lpstr>Arial</vt:lpstr>
      <vt:lpstr>Sarabun Thin</vt:lpstr>
      <vt:lpstr>Sarabun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Giới thiệu đề tài.pptx</dc:title>
  <cp:lastModifiedBy>Chu Tuan Nghia 20225056</cp:lastModifiedBy>
  <cp:revision>2</cp:revision>
  <dcterms:created xsi:type="dcterms:W3CDTF">2006-08-16T00:00:00Z</dcterms:created>
  <dcterms:modified xsi:type="dcterms:W3CDTF">2025-09-30T20:23:42Z</dcterms:modified>
  <dc:identifier>DAGwCRMnVjQ</dc:identifier>
</cp:coreProperties>
</file>

<file path=docProps/thumbnail.jpeg>
</file>